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C2A6-2425-44A0-9320-6CA5CE3EB64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7424-A18B-467B-90FA-DC48C65CD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A9A41C-15AE-42BE-A8E5-821491C08CE4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478B-56F9-4B61-ADC2-D5030EF14253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2435C5-C2CB-4FD8-98BC-EF58293C004A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6A1E-BCAB-42EB-8B30-798F98839919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0121-0E94-4673-95AD-4BA3301F2000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55A1-225B-4D08-B71E-3CA0495B76B7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8123-BB9D-4EB5-AC4D-49DC51DB16E5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1C93F6B-A046-4287-875F-AAB491BF7357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9A2CE2-20BE-4448-898E-4FC61F639BB7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6854BA-58AB-4D14-B5B2-07B638CB8D6C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Source: National League of Cities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mailto:hmolina@weho.org" TargetMode="External"/><Relationship Id="rId4" Type="http://schemas.openxmlformats.org/officeDocument/2006/relationships/hyperlink" Target="https://home.treasury.gov/policy-issues/car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7" y="-79889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AMERICAN RESCUE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City of West Hollywood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645C2-0A02-4525-9EA0-214A4D68A809}"/>
              </a:ext>
            </a:extLst>
          </p:cNvPr>
          <p:cNvSpPr txBox="1"/>
          <p:nvPr/>
        </p:nvSpPr>
        <p:spPr>
          <a:xfrm>
            <a:off x="3835153" y="5504155"/>
            <a:ext cx="818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Based on information from the National League of Cities and </a:t>
            </a:r>
          </a:p>
          <a:p>
            <a:pPr algn="r"/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HK Law, a leading law and lobbying firm in Washington, DC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2F737163-F073-48EB-8EAD-B2D82B6D1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6160"/>
    </mc:Choice>
    <mc:Fallback>
      <p:transition spd="slow" advTm="2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577F-1AF3-44EE-AAB1-665892B7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*4 Additional Information</a:t>
            </a:r>
            <a:br>
              <a:rPr lang="en-US" sz="2800" dirty="0"/>
            </a:br>
            <a:r>
              <a:rPr lang="en-US" sz="2800" b="1" dirty="0"/>
              <a:t>Shuttered Venue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4C3A0-659C-4475-AC8C-114479EDE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bill provides $1.25 billion in additional funds for the Shuttered Venue Operators Grant Program enacted in Section 324 of the Economic Aid to Hard-Hit Small Businesses, Nonprofits, and Venues Act enacted in December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bill also allows eligible applicants to access both the Shuttered Venue Operators Grant (SVOG) and PPP to address SVOG's delayed start.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8B699-9098-4971-AEFA-CDCD23B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1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29C0-6946-415E-807E-FA2C2FCD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642594"/>
            <a:ext cx="10876377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American Rescue Plan Act of 2021 (ARP)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38B0-15B9-46B2-B127-EF5691AA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H.R. 1319 was introduced in February 2021 and signed into law by President Biden on March 10, 2021, the ARP is a $1.9 trillion packet that provides: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Cash to qualifying individuals and families with dependents.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Additional funding to augment unemployment payments.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$350 billon for states and local governments broken down as follows:</a:t>
            </a:r>
          </a:p>
          <a:p>
            <a:pPr marL="274320" lvl="1" indent="0">
              <a:buNone/>
            </a:pPr>
            <a:r>
              <a:rPr lang="en-US" sz="1800" dirty="0"/>
              <a:t>	•$195.3 billion for states 	</a:t>
            </a:r>
          </a:p>
          <a:p>
            <a:pPr marL="274320" lvl="1" indent="0">
              <a:buNone/>
            </a:pPr>
            <a:r>
              <a:rPr lang="en-US" sz="1800" dirty="0"/>
              <a:t>	• $130.2 billion for counties and municipalities</a:t>
            </a:r>
          </a:p>
          <a:p>
            <a:pPr marL="274320" lvl="1" indent="0">
              <a:buNone/>
            </a:pPr>
            <a:r>
              <a:rPr lang="en-US" sz="1800" dirty="0"/>
              <a:t>	• $20 billion to federally recognized tribal governments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Supplemental funding for Supplemental Nutrition Assistance Program (SNAP) and Women and Infant Children (WIC) $1.135B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66794-C32A-4E62-A6A8-67B9CD48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Source: National League of Cities 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A603EED-2609-4A1C-B368-5F9E9A62F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0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32"/>
    </mc:Choice>
    <mc:Fallback>
      <p:transition spd="slow" advTm="70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3853-D5BE-42F3-92EC-34A5BADE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to California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5AF-A144-40D3-BAC1-7C2C8115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5736"/>
            <a:ext cx="10058400" cy="4337008"/>
          </a:xfrm>
        </p:spPr>
        <p:txBody>
          <a:bodyPr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+mj-lt"/>
              </a:rPr>
              <a:t>Since the pandemic began, more than 3.5 million people have been infected with COVID-19 and more than 54,000 people have died.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+mj-lt"/>
              </a:rPr>
              <a:t>The unemployment rate is now at 9.3%, up from 4.3% before the pandemic. </a:t>
            </a:r>
            <a:r>
              <a:rPr lang="en-US" sz="1900" b="1" i="0" u="none" strike="noStrike" baseline="0" dirty="0">
                <a:latin typeface="+mj-lt"/>
              </a:rPr>
              <a:t> </a:t>
            </a:r>
            <a:endParaRPr lang="en-US" sz="19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+mj-lt"/>
              </a:rPr>
              <a:t>Since February 2020, more than 1.6 million are unemployed.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+mj-lt"/>
              </a:rPr>
              <a:t>3.2 million adults the state report not having enough food to eat.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+mj-lt"/>
              </a:rPr>
              <a:t>An estimated 1.9 million renters are not caught up on rent</a:t>
            </a:r>
            <a:r>
              <a:rPr lang="en-US" sz="1900" dirty="0">
                <a:latin typeface="+mj-lt"/>
              </a:rPr>
              <a:t>  and about </a:t>
            </a:r>
            <a:r>
              <a:rPr lang="en-US" sz="1900" b="0" i="0" u="none" strike="noStrike" baseline="0" dirty="0">
                <a:latin typeface="+mj-lt"/>
              </a:rPr>
              <a:t>11.4 million adults report having difficulty covering normal household expenses.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BFAA-3885-4A73-A80B-BE3CE045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Source: National League of Cities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287EE1F-BB8C-4060-8AAF-D72ED3DEA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47"/>
    </mc:Choice>
    <mc:Fallback>
      <p:transition spd="slow" advTm="52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E9E9-B8D0-4384-8587-1E215934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to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79FD-6DF1-41FC-B2FC-7535E1C8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1247"/>
            <a:ext cx="10058400" cy="4301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Tax Credits Employee Retention Credit and Paid Leave Credit.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Provides limited PPP funding increase (March 31 closes) includes nonprofit eligibility*</a:t>
            </a:r>
            <a:r>
              <a:rPr lang="en-US" sz="800" dirty="0"/>
              <a:t>1</a:t>
            </a:r>
            <a:r>
              <a:rPr lang="en-US" sz="1800" dirty="0"/>
              <a:t>. (Additional information at the end of presentation)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Appropriates funding to the U.S. Small Business Administration (SBA) for the Economic Injury Disaster Loan (EIDL)*</a:t>
            </a:r>
            <a:r>
              <a:rPr lang="en-US" sz="800" dirty="0"/>
              <a:t>2</a:t>
            </a:r>
            <a:r>
              <a:rPr lang="en-US" sz="1800" dirty="0"/>
              <a:t> grants for eligible small businesses.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Funding for Restaurant Revitalization Fund*</a:t>
            </a:r>
            <a:r>
              <a:rPr lang="en-US" sz="800" dirty="0"/>
              <a:t>2  </a:t>
            </a:r>
            <a:r>
              <a:rPr lang="en-US" sz="1800" dirty="0"/>
              <a:t>grants equal to pandemic related revenue loss.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Funding for grants for shuttered venue operators*</a:t>
            </a:r>
            <a:r>
              <a:rPr lang="en-US" sz="800" dirty="0"/>
              <a:t>3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Extension of Excess Business Loss Limitation.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Expansion of limitation on excessive employee remuneration.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13573-2360-447A-B25B-F8E3662A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Source: National League of Cities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BDAF8EA-27CC-4FA7-93B8-20EA721AC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0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340"/>
    </mc:Choice>
    <mc:Fallback>
      <p:transition spd="slow" advTm="115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2C0D-7EE0-4B46-ADD7-C4C8D7CD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61BF-06A1-43F1-AC64-19F80A73D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Emergency rent relief and utility assistance; extra for rural housing.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Emergency housing vouchers to address homelessness.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Homeowner Assistance Fund mortgage payments, property taxes, utilities, insurance.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Low Income Household Drinking Water and Wastewater Emergency Assistance Program created under the FY 2021 Omnibus to assist with payments for drinking water and wastewater expenses.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VA construction funds to upgrade homes; support for state operated facilities.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297DD-AAA7-4D52-A68C-8D631A76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National League of Cities </a:t>
            </a: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3A3C24-9F54-4DA4-A363-59C0E62A2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68"/>
    </mc:Choice>
    <mc:Fallback>
      <p:transition spd="slow" advTm="6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6E44-696D-4042-A37B-579CF770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from Dept of the Treasury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7ACD0-E7F4-402B-BDBD-FC08DF9A7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 the next few weeks, the US Department of the Treasury will be issuing guidance on the ARP assistance to states/local governments and assistance to businesses.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https://home.treasury.gov/policy-issues/cares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Questions?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Hernan Molina, Governmental Affairs Liaison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hmolina@weho.org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85566-B76D-4783-8785-65A6F89F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Source: National League of Cities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DA34A0-9ADC-4EEB-865B-EAF1CDAFB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3"/>
    </mc:Choice>
    <mc:Fallback>
      <p:transition spd="slow" advTm="3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AC79-1DA3-4588-92BB-4887B768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*1 Additional Information om</a:t>
            </a:r>
            <a:br>
              <a:rPr lang="en-US" sz="2800" dirty="0"/>
            </a:br>
            <a:r>
              <a:rPr lang="en-US" sz="2800" b="1" dirty="0"/>
              <a:t>Paycheck Protection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96EA-CC3D-482C-88B8-3A319474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Appropriates an additional $7.25 billion to the U.S. Small Business Administration (SBA) for the PPP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Expands PPP eligibility to include:</a:t>
            </a:r>
          </a:p>
          <a:p>
            <a:pPr lvl="1"/>
            <a:r>
              <a:rPr lang="en-US" sz="1600" dirty="0"/>
              <a:t>Additional tax-exempt nonprofits, such as 501(c)(5) labor and agricultural organizations and community locations of larger nonprofits, whose lobbying activities do not comprise more than 15 percent of its activities</a:t>
            </a:r>
          </a:p>
          <a:p>
            <a:pPr lvl="1"/>
            <a:r>
              <a:rPr lang="en-US" sz="1600" dirty="0"/>
              <a:t>Internet publishing organizations assigned a North American Industry Classification System (NAICS) Code of 519130 and engaged in the collection and distribution of local or regional and national news and information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</a:t>
            </a:r>
            <a:r>
              <a:rPr lang="en-US" sz="1600" dirty="0"/>
              <a:t>Adds COBRA premium assistance as an allowable payroll cost under the PPP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 Program expires March 31,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E28C-91B5-49B7-9008-0C62FBEF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HK Law, Washington, DC. </a:t>
            </a:r>
          </a:p>
        </p:txBody>
      </p:sp>
    </p:spTree>
    <p:extLst>
      <p:ext uri="{BB962C8B-B14F-4D97-AF65-F5344CB8AC3E}">
        <p14:creationId xmlns:p14="http://schemas.microsoft.com/office/powerpoint/2010/main" val="31263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83EE-530F-4D55-9C0F-EF6926FB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12054"/>
            <a:ext cx="10058400" cy="100213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*2 Additional Information</a:t>
            </a:r>
            <a:br>
              <a:rPr lang="en-US" sz="3100" dirty="0"/>
            </a:br>
            <a:r>
              <a:rPr lang="en-US" sz="3100" b="1" dirty="0"/>
              <a:t>Economic Injury Disaster Loan (EIDL) and Shuttered Venue Operators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01546-A649-42AA-9D73-179C92D9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9416"/>
            <a:ext cx="10058400" cy="37333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Appropriates $15 billion to the SBA to provide EIDL $10,000 grants to small businesses </a:t>
            </a:r>
            <a:r>
              <a:rPr lang="en-US" dirty="0"/>
              <a:t>eligible under Section 331 of the Economic Aid to Hard Hit Small Businesses, Nonprofits, and Venues Act or Section 1110(e) of the CARES Act.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This bill provides $1.25 billion in additional funds for the Shuttered Venue Operators Grant Program </a:t>
            </a:r>
            <a:r>
              <a:rPr lang="en-US" dirty="0"/>
              <a:t>enacted in Section 324 of the Economic Aid to Hard-Hit Small Businesses, Nonprofits, and Venues Act enacted in December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/>
              <a:t>The bill also allows eligible applicants to access both the Shuttered Venue Operators Grant (SVOG) and PPP to address SVOG's delayed start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9CC30-F8E8-445D-9170-FA53636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HK Law Washington, DC </a:t>
            </a:r>
          </a:p>
        </p:txBody>
      </p:sp>
    </p:spTree>
    <p:extLst>
      <p:ext uri="{BB962C8B-B14F-4D97-AF65-F5344CB8AC3E}">
        <p14:creationId xmlns:p14="http://schemas.microsoft.com/office/powerpoint/2010/main" val="269255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F78A-9A71-45F0-AAD5-AAC413CC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*3 Additional Information</a:t>
            </a:r>
            <a:br>
              <a:rPr lang="en-US" sz="2800" dirty="0"/>
            </a:br>
            <a:r>
              <a:rPr lang="en-US" sz="2800" b="1" dirty="0"/>
              <a:t>Restaurants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AC7FA-0563-40CC-9EF3-D66A8278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4218"/>
            <a:ext cx="10058400" cy="406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$28.6 billion for the SBA to administer a grant program to restaurants through a new Restaurant Revitalization Fund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new grant program follows the enactment of a similar grant program for shuttered live venues enacted in Section 324 of the Economic Aid to Hard-Hit Small Businesses, Nonprofits, and Venues Act enacted in December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Eligible restaurants must certify that the uncertainty of current economic conditions makes necessary the grant request to support the ongoing operations of the restaurant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bill prohibits eligibility of a restaurant that: a) is a state or local government operated business, b) owns or operates more than 20 locations as of March 13, 2020, c) has a pending application for or has received a grant under SBA shuttered live venues grant program, or d) is a publicly traded company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 maximum grant amount is: $10 million per eligible entity and any affiliated businesses, and $5 million per physical location of the eligible entity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CCB36-F298-41E6-972A-6E79F179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HK Law, Washington, DC. </a:t>
            </a:r>
          </a:p>
        </p:txBody>
      </p:sp>
    </p:spTree>
    <p:extLst>
      <p:ext uri="{BB962C8B-B14F-4D97-AF65-F5344CB8AC3E}">
        <p14:creationId xmlns:p14="http://schemas.microsoft.com/office/powerpoint/2010/main" val="3876602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{275D57B7-8719-4734-B381-6AD0A5E13B8B}tf78438558_win32</Template>
  <TotalTime>329</TotalTime>
  <Words>1050</Words>
  <Application>Microsoft Office PowerPoint</Application>
  <PresentationFormat>Widescreen</PresentationFormat>
  <Paragraphs>70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Wingdings</vt:lpstr>
      <vt:lpstr>SavonVTI</vt:lpstr>
      <vt:lpstr>AMERICAN RESCUE PLAN</vt:lpstr>
      <vt:lpstr>The American Rescue Plan Act of 2021 (ARP)</vt:lpstr>
      <vt:lpstr>Impacts to California </vt:lpstr>
      <vt:lpstr>Assistance to Businesses</vt:lpstr>
      <vt:lpstr>Additional Funding</vt:lpstr>
      <vt:lpstr>Guidance from Dept of the Treasury </vt:lpstr>
      <vt:lpstr>*1 Additional Information om Paycheck Protection Program</vt:lpstr>
      <vt:lpstr>*2 Additional Information Economic Injury Disaster Loan (EIDL) and Shuttered Venue Operators </vt:lpstr>
      <vt:lpstr>*3 Additional Information Restaurants</vt:lpstr>
      <vt:lpstr>*4 Additional Information Shuttered Venue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</dc:title>
  <dc:creator>Hernan Molina</dc:creator>
  <cp:lastModifiedBy>Hernan Molina</cp:lastModifiedBy>
  <cp:revision>23</cp:revision>
  <dcterms:created xsi:type="dcterms:W3CDTF">2021-03-16T19:59:03Z</dcterms:created>
  <dcterms:modified xsi:type="dcterms:W3CDTF">2021-03-18T16:57:35Z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