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7" r:id="rId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30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863EE-9E20-4B2B-A0CC-CEDAE5E87D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0B900B-6291-4521-8460-2B53E0A907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C596EC-D923-44A2-BD38-8122AE41BF20}"/>
              </a:ext>
            </a:extLst>
          </p:cNvPr>
          <p:cNvSpPr>
            <a:spLocks noGrp="1"/>
          </p:cNvSpPr>
          <p:nvPr>
            <p:ph type="dt" sz="half" idx="10"/>
          </p:nvPr>
        </p:nvSpPr>
        <p:spPr/>
        <p:txBody>
          <a:bodyPr/>
          <a:lstStyle/>
          <a:p>
            <a:fld id="{471996C1-A501-4301-942D-7F17AFFA02DF}" type="datetimeFigureOut">
              <a:rPr lang="en-US" smtClean="0"/>
              <a:t>9/2/2020</a:t>
            </a:fld>
            <a:endParaRPr lang="en-US"/>
          </a:p>
        </p:txBody>
      </p:sp>
      <p:sp>
        <p:nvSpPr>
          <p:cNvPr id="5" name="Footer Placeholder 4">
            <a:extLst>
              <a:ext uri="{FF2B5EF4-FFF2-40B4-BE49-F238E27FC236}">
                <a16:creationId xmlns:a16="http://schemas.microsoft.com/office/drawing/2014/main" id="{5F1B5543-8384-41F3-916C-8478AE40DA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1104E2-3DA7-4898-A333-A50373B227D2}"/>
              </a:ext>
            </a:extLst>
          </p:cNvPr>
          <p:cNvSpPr>
            <a:spLocks noGrp="1"/>
          </p:cNvSpPr>
          <p:nvPr>
            <p:ph type="sldNum" sz="quarter" idx="12"/>
          </p:nvPr>
        </p:nvSpPr>
        <p:spPr/>
        <p:txBody>
          <a:bodyPr/>
          <a:lstStyle/>
          <a:p>
            <a:fld id="{2579696F-90F4-4075-8DB1-CDD986F69D34}" type="slidenum">
              <a:rPr lang="en-US" smtClean="0"/>
              <a:t>‹#›</a:t>
            </a:fld>
            <a:endParaRPr lang="en-US"/>
          </a:p>
        </p:txBody>
      </p:sp>
    </p:spTree>
    <p:extLst>
      <p:ext uri="{BB962C8B-B14F-4D97-AF65-F5344CB8AC3E}">
        <p14:creationId xmlns:p14="http://schemas.microsoft.com/office/powerpoint/2010/main" val="3262377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34E3D-9C73-4CB0-9F24-9DE107B73F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D72D8E-6C13-4541-BDAE-004999D95B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B411CB-D584-4116-B56E-A8147358BAED}"/>
              </a:ext>
            </a:extLst>
          </p:cNvPr>
          <p:cNvSpPr>
            <a:spLocks noGrp="1"/>
          </p:cNvSpPr>
          <p:nvPr>
            <p:ph type="dt" sz="half" idx="10"/>
          </p:nvPr>
        </p:nvSpPr>
        <p:spPr/>
        <p:txBody>
          <a:bodyPr/>
          <a:lstStyle/>
          <a:p>
            <a:fld id="{471996C1-A501-4301-942D-7F17AFFA02DF}" type="datetimeFigureOut">
              <a:rPr lang="en-US" smtClean="0"/>
              <a:t>9/2/2020</a:t>
            </a:fld>
            <a:endParaRPr lang="en-US"/>
          </a:p>
        </p:txBody>
      </p:sp>
      <p:sp>
        <p:nvSpPr>
          <p:cNvPr id="5" name="Footer Placeholder 4">
            <a:extLst>
              <a:ext uri="{FF2B5EF4-FFF2-40B4-BE49-F238E27FC236}">
                <a16:creationId xmlns:a16="http://schemas.microsoft.com/office/drawing/2014/main" id="{A27D5F68-147F-4EE7-B532-B430F22151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0D32DD-9F49-4A7C-8A75-946ACA0BE479}"/>
              </a:ext>
            </a:extLst>
          </p:cNvPr>
          <p:cNvSpPr>
            <a:spLocks noGrp="1"/>
          </p:cNvSpPr>
          <p:nvPr>
            <p:ph type="sldNum" sz="quarter" idx="12"/>
          </p:nvPr>
        </p:nvSpPr>
        <p:spPr/>
        <p:txBody>
          <a:bodyPr/>
          <a:lstStyle/>
          <a:p>
            <a:fld id="{2579696F-90F4-4075-8DB1-CDD986F69D34}" type="slidenum">
              <a:rPr lang="en-US" smtClean="0"/>
              <a:t>‹#›</a:t>
            </a:fld>
            <a:endParaRPr lang="en-US"/>
          </a:p>
        </p:txBody>
      </p:sp>
    </p:spTree>
    <p:extLst>
      <p:ext uri="{BB962C8B-B14F-4D97-AF65-F5344CB8AC3E}">
        <p14:creationId xmlns:p14="http://schemas.microsoft.com/office/powerpoint/2010/main" val="1888602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CFC78E-47A1-4A8B-9303-58F13635A83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F00941-216B-421D-80A5-91764B932C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9AAADA-03AC-4FD5-BDF4-440815E75F3C}"/>
              </a:ext>
            </a:extLst>
          </p:cNvPr>
          <p:cNvSpPr>
            <a:spLocks noGrp="1"/>
          </p:cNvSpPr>
          <p:nvPr>
            <p:ph type="dt" sz="half" idx="10"/>
          </p:nvPr>
        </p:nvSpPr>
        <p:spPr/>
        <p:txBody>
          <a:bodyPr/>
          <a:lstStyle/>
          <a:p>
            <a:fld id="{471996C1-A501-4301-942D-7F17AFFA02DF}" type="datetimeFigureOut">
              <a:rPr lang="en-US" smtClean="0"/>
              <a:t>9/2/2020</a:t>
            </a:fld>
            <a:endParaRPr lang="en-US"/>
          </a:p>
        </p:txBody>
      </p:sp>
      <p:sp>
        <p:nvSpPr>
          <p:cNvPr id="5" name="Footer Placeholder 4">
            <a:extLst>
              <a:ext uri="{FF2B5EF4-FFF2-40B4-BE49-F238E27FC236}">
                <a16:creationId xmlns:a16="http://schemas.microsoft.com/office/drawing/2014/main" id="{E9F09EB1-D3ED-4037-A30A-7823D151D5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A345F6-3D30-4935-822A-4EA9DD064837}"/>
              </a:ext>
            </a:extLst>
          </p:cNvPr>
          <p:cNvSpPr>
            <a:spLocks noGrp="1"/>
          </p:cNvSpPr>
          <p:nvPr>
            <p:ph type="sldNum" sz="quarter" idx="12"/>
          </p:nvPr>
        </p:nvSpPr>
        <p:spPr/>
        <p:txBody>
          <a:bodyPr/>
          <a:lstStyle/>
          <a:p>
            <a:fld id="{2579696F-90F4-4075-8DB1-CDD986F69D34}" type="slidenum">
              <a:rPr lang="en-US" smtClean="0"/>
              <a:t>‹#›</a:t>
            </a:fld>
            <a:endParaRPr lang="en-US"/>
          </a:p>
        </p:txBody>
      </p:sp>
    </p:spTree>
    <p:extLst>
      <p:ext uri="{BB962C8B-B14F-4D97-AF65-F5344CB8AC3E}">
        <p14:creationId xmlns:p14="http://schemas.microsoft.com/office/powerpoint/2010/main" val="954988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A1BB2-AE5F-49D9-9926-B2C5B23F59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D15040-57E9-473A-BFC2-80EA1F6BBF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B6C9D8-3547-4630-893F-C2CB12C865BA}"/>
              </a:ext>
            </a:extLst>
          </p:cNvPr>
          <p:cNvSpPr>
            <a:spLocks noGrp="1"/>
          </p:cNvSpPr>
          <p:nvPr>
            <p:ph type="dt" sz="half" idx="10"/>
          </p:nvPr>
        </p:nvSpPr>
        <p:spPr/>
        <p:txBody>
          <a:bodyPr/>
          <a:lstStyle/>
          <a:p>
            <a:fld id="{471996C1-A501-4301-942D-7F17AFFA02DF}" type="datetimeFigureOut">
              <a:rPr lang="en-US" smtClean="0"/>
              <a:t>9/2/2020</a:t>
            </a:fld>
            <a:endParaRPr lang="en-US"/>
          </a:p>
        </p:txBody>
      </p:sp>
      <p:sp>
        <p:nvSpPr>
          <p:cNvPr id="5" name="Footer Placeholder 4">
            <a:extLst>
              <a:ext uri="{FF2B5EF4-FFF2-40B4-BE49-F238E27FC236}">
                <a16:creationId xmlns:a16="http://schemas.microsoft.com/office/drawing/2014/main" id="{6565E07A-D560-4FDE-9900-1D23AAB128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9A289A-1438-4AA7-95EF-850F65E5F25A}"/>
              </a:ext>
            </a:extLst>
          </p:cNvPr>
          <p:cNvSpPr>
            <a:spLocks noGrp="1"/>
          </p:cNvSpPr>
          <p:nvPr>
            <p:ph type="sldNum" sz="quarter" idx="12"/>
          </p:nvPr>
        </p:nvSpPr>
        <p:spPr/>
        <p:txBody>
          <a:bodyPr/>
          <a:lstStyle/>
          <a:p>
            <a:fld id="{2579696F-90F4-4075-8DB1-CDD986F69D34}" type="slidenum">
              <a:rPr lang="en-US" smtClean="0"/>
              <a:t>‹#›</a:t>
            </a:fld>
            <a:endParaRPr lang="en-US"/>
          </a:p>
        </p:txBody>
      </p:sp>
    </p:spTree>
    <p:extLst>
      <p:ext uri="{BB962C8B-B14F-4D97-AF65-F5344CB8AC3E}">
        <p14:creationId xmlns:p14="http://schemas.microsoft.com/office/powerpoint/2010/main" val="2958969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0B49C-BFA3-487D-805B-AF84B729FD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B0A66A-F65E-4813-B567-86D97E7A7B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9B83E6-CFA0-45DC-86C3-1383F886F069}"/>
              </a:ext>
            </a:extLst>
          </p:cNvPr>
          <p:cNvSpPr>
            <a:spLocks noGrp="1"/>
          </p:cNvSpPr>
          <p:nvPr>
            <p:ph type="dt" sz="half" idx="10"/>
          </p:nvPr>
        </p:nvSpPr>
        <p:spPr/>
        <p:txBody>
          <a:bodyPr/>
          <a:lstStyle/>
          <a:p>
            <a:fld id="{471996C1-A501-4301-942D-7F17AFFA02DF}" type="datetimeFigureOut">
              <a:rPr lang="en-US" smtClean="0"/>
              <a:t>9/2/2020</a:t>
            </a:fld>
            <a:endParaRPr lang="en-US"/>
          </a:p>
        </p:txBody>
      </p:sp>
      <p:sp>
        <p:nvSpPr>
          <p:cNvPr id="5" name="Footer Placeholder 4">
            <a:extLst>
              <a:ext uri="{FF2B5EF4-FFF2-40B4-BE49-F238E27FC236}">
                <a16:creationId xmlns:a16="http://schemas.microsoft.com/office/drawing/2014/main" id="{BB9A7593-B5AF-411D-A093-C882744960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DDD2F4-0072-4612-95D7-69CD6B9B7536}"/>
              </a:ext>
            </a:extLst>
          </p:cNvPr>
          <p:cNvSpPr>
            <a:spLocks noGrp="1"/>
          </p:cNvSpPr>
          <p:nvPr>
            <p:ph type="sldNum" sz="quarter" idx="12"/>
          </p:nvPr>
        </p:nvSpPr>
        <p:spPr/>
        <p:txBody>
          <a:bodyPr/>
          <a:lstStyle/>
          <a:p>
            <a:fld id="{2579696F-90F4-4075-8DB1-CDD986F69D34}" type="slidenum">
              <a:rPr lang="en-US" smtClean="0"/>
              <a:t>‹#›</a:t>
            </a:fld>
            <a:endParaRPr lang="en-US"/>
          </a:p>
        </p:txBody>
      </p:sp>
    </p:spTree>
    <p:extLst>
      <p:ext uri="{BB962C8B-B14F-4D97-AF65-F5344CB8AC3E}">
        <p14:creationId xmlns:p14="http://schemas.microsoft.com/office/powerpoint/2010/main" val="3998028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18803-02B4-4401-BC71-131B329D99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D5E930-0059-4481-9E91-A3A4A7F6AB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65567B-E7E9-41CB-9095-0AD5C24C62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3AF07C-FBE9-4CAA-8900-7A80372FDFCF}"/>
              </a:ext>
            </a:extLst>
          </p:cNvPr>
          <p:cNvSpPr>
            <a:spLocks noGrp="1"/>
          </p:cNvSpPr>
          <p:nvPr>
            <p:ph type="dt" sz="half" idx="10"/>
          </p:nvPr>
        </p:nvSpPr>
        <p:spPr/>
        <p:txBody>
          <a:bodyPr/>
          <a:lstStyle/>
          <a:p>
            <a:fld id="{471996C1-A501-4301-942D-7F17AFFA02DF}" type="datetimeFigureOut">
              <a:rPr lang="en-US" smtClean="0"/>
              <a:t>9/2/2020</a:t>
            </a:fld>
            <a:endParaRPr lang="en-US"/>
          </a:p>
        </p:txBody>
      </p:sp>
      <p:sp>
        <p:nvSpPr>
          <p:cNvPr id="6" name="Footer Placeholder 5">
            <a:extLst>
              <a:ext uri="{FF2B5EF4-FFF2-40B4-BE49-F238E27FC236}">
                <a16:creationId xmlns:a16="http://schemas.microsoft.com/office/drawing/2014/main" id="{BF5A8EB9-721C-485C-84B5-47B6AA45BC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AF3AAE-165B-4357-95DE-8F26F258FC14}"/>
              </a:ext>
            </a:extLst>
          </p:cNvPr>
          <p:cNvSpPr>
            <a:spLocks noGrp="1"/>
          </p:cNvSpPr>
          <p:nvPr>
            <p:ph type="sldNum" sz="quarter" idx="12"/>
          </p:nvPr>
        </p:nvSpPr>
        <p:spPr/>
        <p:txBody>
          <a:bodyPr/>
          <a:lstStyle/>
          <a:p>
            <a:fld id="{2579696F-90F4-4075-8DB1-CDD986F69D34}" type="slidenum">
              <a:rPr lang="en-US" smtClean="0"/>
              <a:t>‹#›</a:t>
            </a:fld>
            <a:endParaRPr lang="en-US"/>
          </a:p>
        </p:txBody>
      </p:sp>
    </p:spTree>
    <p:extLst>
      <p:ext uri="{BB962C8B-B14F-4D97-AF65-F5344CB8AC3E}">
        <p14:creationId xmlns:p14="http://schemas.microsoft.com/office/powerpoint/2010/main" val="1075597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91BAD-E36E-453D-A6D8-CA83144F8E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173F52-309A-446F-B9DC-9FFAE9D4EC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70E0C6-C729-41FC-9A98-E4EADA9D6E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8BFC8F-6794-40B3-8129-3B4D0310A4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9A70A1-4A0D-46BF-80CD-28BABB8FBD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92A757-D979-4566-9C2A-8DA2FD1EEB2B}"/>
              </a:ext>
            </a:extLst>
          </p:cNvPr>
          <p:cNvSpPr>
            <a:spLocks noGrp="1"/>
          </p:cNvSpPr>
          <p:nvPr>
            <p:ph type="dt" sz="half" idx="10"/>
          </p:nvPr>
        </p:nvSpPr>
        <p:spPr/>
        <p:txBody>
          <a:bodyPr/>
          <a:lstStyle/>
          <a:p>
            <a:fld id="{471996C1-A501-4301-942D-7F17AFFA02DF}" type="datetimeFigureOut">
              <a:rPr lang="en-US" smtClean="0"/>
              <a:t>9/2/2020</a:t>
            </a:fld>
            <a:endParaRPr lang="en-US"/>
          </a:p>
        </p:txBody>
      </p:sp>
      <p:sp>
        <p:nvSpPr>
          <p:cNvPr id="8" name="Footer Placeholder 7">
            <a:extLst>
              <a:ext uri="{FF2B5EF4-FFF2-40B4-BE49-F238E27FC236}">
                <a16:creationId xmlns:a16="http://schemas.microsoft.com/office/drawing/2014/main" id="{40A3D3A5-6B43-4E7B-A7D1-926B3236FA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3E903ED-6545-4247-A3F7-F1E85AA8907A}"/>
              </a:ext>
            </a:extLst>
          </p:cNvPr>
          <p:cNvSpPr>
            <a:spLocks noGrp="1"/>
          </p:cNvSpPr>
          <p:nvPr>
            <p:ph type="sldNum" sz="quarter" idx="12"/>
          </p:nvPr>
        </p:nvSpPr>
        <p:spPr/>
        <p:txBody>
          <a:bodyPr/>
          <a:lstStyle/>
          <a:p>
            <a:fld id="{2579696F-90F4-4075-8DB1-CDD986F69D34}" type="slidenum">
              <a:rPr lang="en-US" smtClean="0"/>
              <a:t>‹#›</a:t>
            </a:fld>
            <a:endParaRPr lang="en-US"/>
          </a:p>
        </p:txBody>
      </p:sp>
    </p:spTree>
    <p:extLst>
      <p:ext uri="{BB962C8B-B14F-4D97-AF65-F5344CB8AC3E}">
        <p14:creationId xmlns:p14="http://schemas.microsoft.com/office/powerpoint/2010/main" val="851623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231F9-288E-4054-BD3F-854536E5F1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500C32-2A9A-4C4C-AEB7-03019CD0E2CB}"/>
              </a:ext>
            </a:extLst>
          </p:cNvPr>
          <p:cNvSpPr>
            <a:spLocks noGrp="1"/>
          </p:cNvSpPr>
          <p:nvPr>
            <p:ph type="dt" sz="half" idx="10"/>
          </p:nvPr>
        </p:nvSpPr>
        <p:spPr/>
        <p:txBody>
          <a:bodyPr/>
          <a:lstStyle/>
          <a:p>
            <a:fld id="{471996C1-A501-4301-942D-7F17AFFA02DF}" type="datetimeFigureOut">
              <a:rPr lang="en-US" smtClean="0"/>
              <a:t>9/2/2020</a:t>
            </a:fld>
            <a:endParaRPr lang="en-US"/>
          </a:p>
        </p:txBody>
      </p:sp>
      <p:sp>
        <p:nvSpPr>
          <p:cNvPr id="4" name="Footer Placeholder 3">
            <a:extLst>
              <a:ext uri="{FF2B5EF4-FFF2-40B4-BE49-F238E27FC236}">
                <a16:creationId xmlns:a16="http://schemas.microsoft.com/office/drawing/2014/main" id="{BFCD9B20-C358-45AB-8A5C-380932C986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256B7-9ECA-4F8E-96AF-D6DFFD854AC2}"/>
              </a:ext>
            </a:extLst>
          </p:cNvPr>
          <p:cNvSpPr>
            <a:spLocks noGrp="1"/>
          </p:cNvSpPr>
          <p:nvPr>
            <p:ph type="sldNum" sz="quarter" idx="12"/>
          </p:nvPr>
        </p:nvSpPr>
        <p:spPr/>
        <p:txBody>
          <a:bodyPr/>
          <a:lstStyle/>
          <a:p>
            <a:fld id="{2579696F-90F4-4075-8DB1-CDD986F69D34}" type="slidenum">
              <a:rPr lang="en-US" smtClean="0"/>
              <a:t>‹#›</a:t>
            </a:fld>
            <a:endParaRPr lang="en-US"/>
          </a:p>
        </p:txBody>
      </p:sp>
    </p:spTree>
    <p:extLst>
      <p:ext uri="{BB962C8B-B14F-4D97-AF65-F5344CB8AC3E}">
        <p14:creationId xmlns:p14="http://schemas.microsoft.com/office/powerpoint/2010/main" val="2041829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3FA494-8F5B-4FD1-983D-86CB7F2003F5}"/>
              </a:ext>
            </a:extLst>
          </p:cNvPr>
          <p:cNvSpPr>
            <a:spLocks noGrp="1"/>
          </p:cNvSpPr>
          <p:nvPr>
            <p:ph type="dt" sz="half" idx="10"/>
          </p:nvPr>
        </p:nvSpPr>
        <p:spPr/>
        <p:txBody>
          <a:bodyPr/>
          <a:lstStyle/>
          <a:p>
            <a:fld id="{471996C1-A501-4301-942D-7F17AFFA02DF}" type="datetimeFigureOut">
              <a:rPr lang="en-US" smtClean="0"/>
              <a:t>9/2/2020</a:t>
            </a:fld>
            <a:endParaRPr lang="en-US"/>
          </a:p>
        </p:txBody>
      </p:sp>
      <p:sp>
        <p:nvSpPr>
          <p:cNvPr id="3" name="Footer Placeholder 2">
            <a:extLst>
              <a:ext uri="{FF2B5EF4-FFF2-40B4-BE49-F238E27FC236}">
                <a16:creationId xmlns:a16="http://schemas.microsoft.com/office/drawing/2014/main" id="{1E921497-3A3E-4EAB-B4FF-738FE8ADCA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9D8C5B5-8DC9-4249-B1B2-7ECD797DE573}"/>
              </a:ext>
            </a:extLst>
          </p:cNvPr>
          <p:cNvSpPr>
            <a:spLocks noGrp="1"/>
          </p:cNvSpPr>
          <p:nvPr>
            <p:ph type="sldNum" sz="quarter" idx="12"/>
          </p:nvPr>
        </p:nvSpPr>
        <p:spPr/>
        <p:txBody>
          <a:bodyPr/>
          <a:lstStyle/>
          <a:p>
            <a:fld id="{2579696F-90F4-4075-8DB1-CDD986F69D34}" type="slidenum">
              <a:rPr lang="en-US" smtClean="0"/>
              <a:t>‹#›</a:t>
            </a:fld>
            <a:endParaRPr lang="en-US"/>
          </a:p>
        </p:txBody>
      </p:sp>
    </p:spTree>
    <p:extLst>
      <p:ext uri="{BB962C8B-B14F-4D97-AF65-F5344CB8AC3E}">
        <p14:creationId xmlns:p14="http://schemas.microsoft.com/office/powerpoint/2010/main" val="1786979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3D8C0-2FAA-4D3C-AFB2-2310055594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39598A-D46A-4C24-B8C3-137603CD9B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340EA5-E2CD-4D1D-9833-9B1E500E1F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530A4F-D648-49F5-8BB6-7E2AE193D07E}"/>
              </a:ext>
            </a:extLst>
          </p:cNvPr>
          <p:cNvSpPr>
            <a:spLocks noGrp="1"/>
          </p:cNvSpPr>
          <p:nvPr>
            <p:ph type="dt" sz="half" idx="10"/>
          </p:nvPr>
        </p:nvSpPr>
        <p:spPr/>
        <p:txBody>
          <a:bodyPr/>
          <a:lstStyle/>
          <a:p>
            <a:fld id="{471996C1-A501-4301-942D-7F17AFFA02DF}" type="datetimeFigureOut">
              <a:rPr lang="en-US" smtClean="0"/>
              <a:t>9/2/2020</a:t>
            </a:fld>
            <a:endParaRPr lang="en-US"/>
          </a:p>
        </p:txBody>
      </p:sp>
      <p:sp>
        <p:nvSpPr>
          <p:cNvPr id="6" name="Footer Placeholder 5">
            <a:extLst>
              <a:ext uri="{FF2B5EF4-FFF2-40B4-BE49-F238E27FC236}">
                <a16:creationId xmlns:a16="http://schemas.microsoft.com/office/drawing/2014/main" id="{4D5DEA6A-A8C4-4061-B761-0B6F0A225F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C60361-440F-4EC5-B167-F937D31B04B1}"/>
              </a:ext>
            </a:extLst>
          </p:cNvPr>
          <p:cNvSpPr>
            <a:spLocks noGrp="1"/>
          </p:cNvSpPr>
          <p:nvPr>
            <p:ph type="sldNum" sz="quarter" idx="12"/>
          </p:nvPr>
        </p:nvSpPr>
        <p:spPr/>
        <p:txBody>
          <a:bodyPr/>
          <a:lstStyle/>
          <a:p>
            <a:fld id="{2579696F-90F4-4075-8DB1-CDD986F69D34}" type="slidenum">
              <a:rPr lang="en-US" smtClean="0"/>
              <a:t>‹#›</a:t>
            </a:fld>
            <a:endParaRPr lang="en-US"/>
          </a:p>
        </p:txBody>
      </p:sp>
    </p:spTree>
    <p:extLst>
      <p:ext uri="{BB962C8B-B14F-4D97-AF65-F5344CB8AC3E}">
        <p14:creationId xmlns:p14="http://schemas.microsoft.com/office/powerpoint/2010/main" val="2782452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17788-6BE9-4187-9B26-A710BD503B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5E16415-F651-4888-B5E2-3CF4035FEB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E0EABC-158A-4F67-B43F-DC74D910F4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C15753-8415-4B2D-89CA-2DC4AE9EEE29}"/>
              </a:ext>
            </a:extLst>
          </p:cNvPr>
          <p:cNvSpPr>
            <a:spLocks noGrp="1"/>
          </p:cNvSpPr>
          <p:nvPr>
            <p:ph type="dt" sz="half" idx="10"/>
          </p:nvPr>
        </p:nvSpPr>
        <p:spPr/>
        <p:txBody>
          <a:bodyPr/>
          <a:lstStyle/>
          <a:p>
            <a:fld id="{471996C1-A501-4301-942D-7F17AFFA02DF}" type="datetimeFigureOut">
              <a:rPr lang="en-US" smtClean="0"/>
              <a:t>9/2/2020</a:t>
            </a:fld>
            <a:endParaRPr lang="en-US"/>
          </a:p>
        </p:txBody>
      </p:sp>
      <p:sp>
        <p:nvSpPr>
          <p:cNvPr id="6" name="Footer Placeholder 5">
            <a:extLst>
              <a:ext uri="{FF2B5EF4-FFF2-40B4-BE49-F238E27FC236}">
                <a16:creationId xmlns:a16="http://schemas.microsoft.com/office/drawing/2014/main" id="{C1946539-7E1D-46ED-824C-E8411547BC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59AF3B-B0F0-44E5-A354-0B31E70C9781}"/>
              </a:ext>
            </a:extLst>
          </p:cNvPr>
          <p:cNvSpPr>
            <a:spLocks noGrp="1"/>
          </p:cNvSpPr>
          <p:nvPr>
            <p:ph type="sldNum" sz="quarter" idx="12"/>
          </p:nvPr>
        </p:nvSpPr>
        <p:spPr/>
        <p:txBody>
          <a:bodyPr/>
          <a:lstStyle/>
          <a:p>
            <a:fld id="{2579696F-90F4-4075-8DB1-CDD986F69D34}" type="slidenum">
              <a:rPr lang="en-US" smtClean="0"/>
              <a:t>‹#›</a:t>
            </a:fld>
            <a:endParaRPr lang="en-US"/>
          </a:p>
        </p:txBody>
      </p:sp>
    </p:spTree>
    <p:extLst>
      <p:ext uri="{BB962C8B-B14F-4D97-AF65-F5344CB8AC3E}">
        <p14:creationId xmlns:p14="http://schemas.microsoft.com/office/powerpoint/2010/main" val="2904402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9EA861-DED9-4C29-9982-339D510C8D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1973F6-3098-43A1-BD3C-F81FCAA695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472CB8-4141-4A1B-9C23-49C9AC0E14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1996C1-A501-4301-942D-7F17AFFA02DF}" type="datetimeFigureOut">
              <a:rPr lang="en-US" smtClean="0"/>
              <a:t>9/2/2020</a:t>
            </a:fld>
            <a:endParaRPr lang="en-US"/>
          </a:p>
        </p:txBody>
      </p:sp>
      <p:sp>
        <p:nvSpPr>
          <p:cNvPr id="5" name="Footer Placeholder 4">
            <a:extLst>
              <a:ext uri="{FF2B5EF4-FFF2-40B4-BE49-F238E27FC236}">
                <a16:creationId xmlns:a16="http://schemas.microsoft.com/office/drawing/2014/main" id="{D2BAC6FE-DE15-4AAE-B872-DF153598E5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6461F80-7A1F-4C1D-B2BC-A087E14686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79696F-90F4-4075-8DB1-CDD986F69D34}" type="slidenum">
              <a:rPr lang="en-US" smtClean="0"/>
              <a:t>‹#›</a:t>
            </a:fld>
            <a:endParaRPr lang="en-US"/>
          </a:p>
        </p:txBody>
      </p:sp>
    </p:spTree>
    <p:extLst>
      <p:ext uri="{BB962C8B-B14F-4D97-AF65-F5344CB8AC3E}">
        <p14:creationId xmlns:p14="http://schemas.microsoft.com/office/powerpoint/2010/main" val="1711856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D8746D14-ED32-4E99-BC3C-65EFA6AA1A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325" y="3635029"/>
            <a:ext cx="2436811" cy="1908279"/>
          </a:xfrm>
          <a:prstGeom prst="rect">
            <a:avLst/>
          </a:prstGeom>
        </p:spPr>
      </p:pic>
      <p:pic>
        <p:nvPicPr>
          <p:cNvPr id="26" name="Picture 25">
            <a:extLst>
              <a:ext uri="{FF2B5EF4-FFF2-40B4-BE49-F238E27FC236}">
                <a16:creationId xmlns:a16="http://schemas.microsoft.com/office/drawing/2014/main" id="{9D2EB53B-AACB-4B8B-AD40-B03F7A2E20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0151" y="290978"/>
            <a:ext cx="1007229" cy="936235"/>
          </a:xfrm>
          <a:prstGeom prst="rect">
            <a:avLst/>
          </a:prstGeom>
        </p:spPr>
      </p:pic>
      <p:sp>
        <p:nvSpPr>
          <p:cNvPr id="10" name="TextBox 9">
            <a:extLst>
              <a:ext uri="{FF2B5EF4-FFF2-40B4-BE49-F238E27FC236}">
                <a16:creationId xmlns:a16="http://schemas.microsoft.com/office/drawing/2014/main" id="{212DFA70-3D9A-4812-A654-28982F4C86B5}"/>
              </a:ext>
            </a:extLst>
          </p:cNvPr>
          <p:cNvSpPr txBox="1"/>
          <p:nvPr/>
        </p:nvSpPr>
        <p:spPr>
          <a:xfrm>
            <a:off x="419046" y="435931"/>
            <a:ext cx="4016320" cy="646331"/>
          </a:xfrm>
          <a:prstGeom prst="rect">
            <a:avLst/>
          </a:prstGeom>
          <a:noFill/>
        </p:spPr>
        <p:txBody>
          <a:bodyPr wrap="square" rtlCol="0">
            <a:spAutoFit/>
          </a:bodyPr>
          <a:lstStyle/>
          <a:p>
            <a:pPr algn="ctr"/>
            <a:endParaRPr lang="en-US" sz="1200" dirty="0">
              <a:latin typeface="Tahoma" panose="020B0604030504040204" pitchFamily="34" charset="0"/>
              <a:ea typeface="Tahoma" panose="020B0604030504040204" pitchFamily="34" charset="0"/>
              <a:cs typeface="Tahoma" panose="020B0604030504040204" pitchFamily="34" charset="0"/>
            </a:endParaRPr>
          </a:p>
          <a:p>
            <a:pPr algn="ctr"/>
            <a:r>
              <a:rPr lang="en-US" sz="1200" dirty="0">
                <a:latin typeface="Tahoma" panose="020B0604030504040204" pitchFamily="34" charset="0"/>
                <a:ea typeface="Tahoma" panose="020B0604030504040204" pitchFamily="34" charset="0"/>
                <a:cs typeface="Tahoma" panose="020B0604030504040204" pitchFamily="34" charset="0"/>
              </a:rPr>
              <a:t>City of West Hollywood</a:t>
            </a:r>
          </a:p>
          <a:p>
            <a:pPr algn="ctr"/>
            <a:r>
              <a:rPr lang="en-US" sz="1200" dirty="0">
                <a:latin typeface="Tahoma" panose="020B0604030504040204" pitchFamily="34" charset="0"/>
                <a:ea typeface="Tahoma" panose="020B0604030504040204" pitchFamily="34" charset="0"/>
                <a:cs typeface="Tahoma" panose="020B0604030504040204" pitchFamily="34" charset="0"/>
              </a:rPr>
              <a:t>Hart Park Improvement Project</a:t>
            </a:r>
          </a:p>
        </p:txBody>
      </p:sp>
      <p:sp>
        <p:nvSpPr>
          <p:cNvPr id="3" name="TextBox 2">
            <a:extLst>
              <a:ext uri="{FF2B5EF4-FFF2-40B4-BE49-F238E27FC236}">
                <a16:creationId xmlns:a16="http://schemas.microsoft.com/office/drawing/2014/main" id="{0C2A9249-CB43-4F58-83D8-63BE80178CFE}"/>
              </a:ext>
            </a:extLst>
          </p:cNvPr>
          <p:cNvSpPr txBox="1"/>
          <p:nvPr/>
        </p:nvSpPr>
        <p:spPr>
          <a:xfrm>
            <a:off x="914400" y="1513490"/>
            <a:ext cx="1933903" cy="2246769"/>
          </a:xfrm>
          <a:prstGeom prst="rect">
            <a:avLst/>
          </a:prstGeom>
          <a:noFill/>
        </p:spPr>
        <p:txBody>
          <a:bodyPr wrap="square" rtlCol="0">
            <a:spAutoFit/>
          </a:bodyPr>
          <a:lstStyle/>
          <a:p>
            <a:r>
              <a:rPr lang="en-US" sz="1000" b="1" u="sng" dirty="0">
                <a:latin typeface="Tahoma" panose="020B0604030504040204" pitchFamily="34" charset="0"/>
                <a:ea typeface="Tahoma" panose="020B0604030504040204" pitchFamily="34" charset="0"/>
                <a:cs typeface="Tahoma" panose="020B0604030504040204" pitchFamily="34" charset="0"/>
              </a:rPr>
              <a:t>Public Park</a:t>
            </a:r>
          </a:p>
          <a:p>
            <a:r>
              <a:rPr lang="en-US" sz="1000" dirty="0">
                <a:latin typeface="Tahoma" panose="020B0604030504040204" pitchFamily="34" charset="0"/>
                <a:ea typeface="Tahoma" panose="020B0604030504040204" pitchFamily="34" charset="0"/>
                <a:cs typeface="Tahoma" panose="020B0604030504040204" pitchFamily="34" charset="0"/>
              </a:rPr>
              <a:t>Hart Park is a Local Cultural Resource of the City of West Hollywood in the County of Los Angeles.  </a:t>
            </a:r>
          </a:p>
          <a:p>
            <a:r>
              <a:rPr lang="en-US" sz="1000" dirty="0">
                <a:latin typeface="Tahoma" panose="020B0604030504040204" pitchFamily="34" charset="0"/>
                <a:ea typeface="Tahoma" panose="020B0604030504040204" pitchFamily="34" charset="0"/>
                <a:cs typeface="Tahoma" panose="020B0604030504040204" pitchFamily="34" charset="0"/>
              </a:rPr>
              <a:t>The grounds offer wonderful outdoor amenities to the public including an AIDS Memorial, off-leash fenced-in dog park area, picnic tables and beautiful landscaping.</a:t>
            </a:r>
          </a:p>
          <a:p>
            <a:r>
              <a:rPr lang="en-US" sz="1000" dirty="0">
                <a:latin typeface="Tahoma" panose="020B0604030504040204" pitchFamily="34" charset="0"/>
                <a:ea typeface="Tahoma" panose="020B0604030504040204" pitchFamily="34" charset="0"/>
                <a:cs typeface="Tahoma" panose="020B0604030504040204" pitchFamily="34" charset="0"/>
              </a:rPr>
              <a:t>A portion of the building is used as a theatrical center by the </a:t>
            </a:r>
            <a:r>
              <a:rPr lang="en-US" sz="1000">
                <a:latin typeface="Tahoma" panose="020B0604030504040204" pitchFamily="34" charset="0"/>
                <a:ea typeface="Tahoma" panose="020B0604030504040204" pitchFamily="34" charset="0"/>
                <a:cs typeface="Tahoma" panose="020B0604030504040204" pitchFamily="34" charset="0"/>
              </a:rPr>
              <a:t>Actors Studio.   </a:t>
            </a:r>
            <a:endParaRPr lang="en-US" sz="1000" dirty="0">
              <a:latin typeface="Tahoma" panose="020B0604030504040204" pitchFamily="34" charset="0"/>
              <a:ea typeface="Tahoma" panose="020B0604030504040204" pitchFamily="34" charset="0"/>
              <a:cs typeface="Tahoma" panose="020B0604030504040204" pitchFamily="34" charset="0"/>
            </a:endParaRPr>
          </a:p>
        </p:txBody>
      </p:sp>
      <p:sp>
        <p:nvSpPr>
          <p:cNvPr id="9" name="Rectangle 8">
            <a:extLst>
              <a:ext uri="{FF2B5EF4-FFF2-40B4-BE49-F238E27FC236}">
                <a16:creationId xmlns:a16="http://schemas.microsoft.com/office/drawing/2014/main" id="{7243495F-4920-41F7-99BB-57EE7CDADEBA}"/>
              </a:ext>
            </a:extLst>
          </p:cNvPr>
          <p:cNvSpPr/>
          <p:nvPr/>
        </p:nvSpPr>
        <p:spPr>
          <a:xfrm>
            <a:off x="4717380" y="1419069"/>
            <a:ext cx="2849488" cy="3170099"/>
          </a:xfrm>
          <a:prstGeom prst="rect">
            <a:avLst/>
          </a:prstGeom>
        </p:spPr>
        <p:txBody>
          <a:bodyPr wrap="square">
            <a:spAutoFit/>
          </a:bodyPr>
          <a:lstStyle/>
          <a:p>
            <a:r>
              <a:rPr lang="en-US" sz="1000" b="1" u="sng" dirty="0">
                <a:latin typeface="Tahoma" panose="020B0604030504040204" pitchFamily="34" charset="0"/>
                <a:ea typeface="Tahoma" panose="020B0604030504040204" pitchFamily="34" charset="0"/>
                <a:cs typeface="Tahoma" panose="020B0604030504040204" pitchFamily="34" charset="0"/>
              </a:rPr>
              <a:t>Project Scope</a:t>
            </a:r>
          </a:p>
          <a:p>
            <a:r>
              <a:rPr lang="en-US" sz="1000" dirty="0">
                <a:latin typeface="Tahoma" panose="020B0604030504040204" pitchFamily="34" charset="0"/>
                <a:ea typeface="Tahoma" panose="020B0604030504040204" pitchFamily="34" charset="0"/>
                <a:cs typeface="Tahoma" panose="020B0604030504040204" pitchFamily="34" charset="0"/>
              </a:rPr>
              <a:t>This conceptual phase of design will involve community input events to obtain feedback on desires and concerns for the park improvements.  These events will be followed up with community presentations to graphically demonstrate what the improvements will look like and engage community participation to arrive at various design concept ideas.</a:t>
            </a:r>
          </a:p>
          <a:p>
            <a:endParaRPr lang="en-US" sz="1000" dirty="0">
              <a:latin typeface="Tahoma" panose="020B0604030504040204" pitchFamily="34" charset="0"/>
              <a:ea typeface="Tahoma" panose="020B0604030504040204" pitchFamily="34" charset="0"/>
              <a:cs typeface="Tahoma" panose="020B0604030504040204" pitchFamily="34" charset="0"/>
            </a:endParaRPr>
          </a:p>
          <a:p>
            <a:r>
              <a:rPr lang="en-US" sz="1000" dirty="0">
                <a:latin typeface="Tahoma" panose="020B0604030504040204" pitchFamily="34" charset="0"/>
                <a:ea typeface="Tahoma" panose="020B0604030504040204" pitchFamily="34" charset="0"/>
                <a:cs typeface="Tahoma" panose="020B0604030504040204" pitchFamily="34" charset="0"/>
              </a:rPr>
              <a:t>The primary focus of the improvements is to provide access to the park for all park patrons by upgrading existing parking and ramp locations, improving the dog park surface and amenities, and enhancing security features including lighting. </a:t>
            </a:r>
          </a:p>
          <a:p>
            <a:endParaRPr lang="en-US" sz="1000" dirty="0">
              <a:latin typeface="Tahoma" panose="020B0604030504040204" pitchFamily="34" charset="0"/>
              <a:ea typeface="Tahoma" panose="020B0604030504040204" pitchFamily="34" charset="0"/>
              <a:cs typeface="Tahoma" panose="020B0604030504040204" pitchFamily="34" charset="0"/>
            </a:endParaRPr>
          </a:p>
          <a:p>
            <a:r>
              <a:rPr lang="en-US" sz="1000" dirty="0">
                <a:latin typeface="Tahoma" panose="020B0604030504040204" pitchFamily="34" charset="0"/>
                <a:ea typeface="Tahoma" panose="020B0604030504040204" pitchFamily="34" charset="0"/>
                <a:cs typeface="Tahoma" panose="020B0604030504040204" pitchFamily="34" charset="0"/>
              </a:rPr>
              <a:t>Improvements and upgrades to the existing buildings will be performed in a separate phase of work.  </a:t>
            </a:r>
          </a:p>
        </p:txBody>
      </p:sp>
      <p:pic>
        <p:nvPicPr>
          <p:cNvPr id="15" name="Content Placeholder 10">
            <a:extLst>
              <a:ext uri="{FF2B5EF4-FFF2-40B4-BE49-F238E27FC236}">
                <a16:creationId xmlns:a16="http://schemas.microsoft.com/office/drawing/2014/main" id="{90B0D77E-9D0B-4CF2-ADEE-3F22340A0D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3523" y="435931"/>
            <a:ext cx="3634348" cy="2725762"/>
          </a:xfrm>
          <a:prstGeom prst="rect">
            <a:avLst/>
          </a:prstGeom>
        </p:spPr>
      </p:pic>
      <p:sp>
        <p:nvSpPr>
          <p:cNvPr id="16" name="Heart 15">
            <a:extLst>
              <a:ext uri="{FF2B5EF4-FFF2-40B4-BE49-F238E27FC236}">
                <a16:creationId xmlns:a16="http://schemas.microsoft.com/office/drawing/2014/main" id="{385B57F4-65FA-4D25-B09B-D73E780E7897}"/>
              </a:ext>
            </a:extLst>
          </p:cNvPr>
          <p:cNvSpPr/>
          <p:nvPr/>
        </p:nvSpPr>
        <p:spPr>
          <a:xfrm>
            <a:off x="10993172" y="5022342"/>
            <a:ext cx="520966" cy="520966"/>
          </a:xfrm>
          <a:prstGeom prst="hear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A3D9D54-25E2-400B-92EA-B5BACE861FFC}"/>
              </a:ext>
            </a:extLst>
          </p:cNvPr>
          <p:cNvSpPr txBox="1"/>
          <p:nvPr/>
        </p:nvSpPr>
        <p:spPr>
          <a:xfrm>
            <a:off x="11369542" y="4679367"/>
            <a:ext cx="716658" cy="307777"/>
          </a:xfrm>
          <a:prstGeom prst="rect">
            <a:avLst/>
          </a:prstGeom>
          <a:noFill/>
        </p:spPr>
        <p:txBody>
          <a:bodyPr wrap="square" rtlCol="0">
            <a:spAutoFit/>
          </a:bodyPr>
          <a:lstStyle/>
          <a:p>
            <a:r>
              <a:rPr lang="en-US" sz="1400" dirty="0" err="1">
                <a:latin typeface="Adobe Gothic Std B" panose="020B0800000000000000" pitchFamily="34" charset="-128"/>
                <a:ea typeface="Adobe Gothic Std B" panose="020B0800000000000000" pitchFamily="34" charset="-128"/>
              </a:rPr>
              <a:t>WeHo</a:t>
            </a:r>
            <a:endParaRPr lang="en-US" sz="1400" dirty="0">
              <a:latin typeface="Adobe Gothic Std B" panose="020B0800000000000000" pitchFamily="34" charset="-128"/>
              <a:ea typeface="Adobe Gothic Std B" panose="020B0800000000000000" pitchFamily="34" charset="-128"/>
            </a:endParaRPr>
          </a:p>
        </p:txBody>
      </p:sp>
      <p:sp>
        <p:nvSpPr>
          <p:cNvPr id="18" name="TextBox 17">
            <a:extLst>
              <a:ext uri="{FF2B5EF4-FFF2-40B4-BE49-F238E27FC236}">
                <a16:creationId xmlns:a16="http://schemas.microsoft.com/office/drawing/2014/main" id="{A269F4EB-331E-478A-A0C5-50922DA0F3D7}"/>
              </a:ext>
            </a:extLst>
          </p:cNvPr>
          <p:cNvSpPr txBox="1"/>
          <p:nvPr/>
        </p:nvSpPr>
        <p:spPr>
          <a:xfrm>
            <a:off x="11323017" y="6189072"/>
            <a:ext cx="910496" cy="523220"/>
          </a:xfrm>
          <a:prstGeom prst="rect">
            <a:avLst/>
          </a:prstGeom>
          <a:noFill/>
        </p:spPr>
        <p:txBody>
          <a:bodyPr wrap="square" rtlCol="0">
            <a:spAutoFit/>
          </a:bodyPr>
          <a:lstStyle/>
          <a:p>
            <a:r>
              <a:rPr lang="en-US" sz="1400" dirty="0">
                <a:latin typeface="Adobe Gothic Std B" panose="020B0800000000000000" pitchFamily="34" charset="-128"/>
                <a:ea typeface="Adobe Gothic Std B" panose="020B0800000000000000" pitchFamily="34" charset="-128"/>
              </a:rPr>
              <a:t>Hart Park!</a:t>
            </a:r>
          </a:p>
        </p:txBody>
      </p:sp>
      <p:sp>
        <p:nvSpPr>
          <p:cNvPr id="19" name="Heart 18">
            <a:extLst>
              <a:ext uri="{FF2B5EF4-FFF2-40B4-BE49-F238E27FC236}">
                <a16:creationId xmlns:a16="http://schemas.microsoft.com/office/drawing/2014/main" id="{3F916CBC-DF1F-4DE4-A1A0-279A67915ACF}"/>
              </a:ext>
            </a:extLst>
          </p:cNvPr>
          <p:cNvSpPr/>
          <p:nvPr/>
        </p:nvSpPr>
        <p:spPr>
          <a:xfrm>
            <a:off x="11206905" y="5353221"/>
            <a:ext cx="520966" cy="520966"/>
          </a:xfrm>
          <a:prstGeom prst="heart">
            <a:avLst/>
          </a:prstGeom>
          <a:solidFill>
            <a:srgbClr val="F030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eart 19">
            <a:extLst>
              <a:ext uri="{FF2B5EF4-FFF2-40B4-BE49-F238E27FC236}">
                <a16:creationId xmlns:a16="http://schemas.microsoft.com/office/drawing/2014/main" id="{C0C86BE8-B0E2-48FB-9344-DD40FE6FF944}"/>
              </a:ext>
            </a:extLst>
          </p:cNvPr>
          <p:cNvSpPr/>
          <p:nvPr/>
        </p:nvSpPr>
        <p:spPr>
          <a:xfrm>
            <a:off x="11517782" y="5613704"/>
            <a:ext cx="520966" cy="520966"/>
          </a:xfrm>
          <a:prstGeom prst="hear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Content Placeholder 8">
            <a:extLst>
              <a:ext uri="{FF2B5EF4-FFF2-40B4-BE49-F238E27FC236}">
                <a16:creationId xmlns:a16="http://schemas.microsoft.com/office/drawing/2014/main" id="{26D3B682-3757-4BD5-8D65-C6FB1BE82D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38959" y="4453889"/>
            <a:ext cx="2959756" cy="2219817"/>
          </a:xfrm>
          <a:prstGeom prst="rect">
            <a:avLst/>
          </a:prstGeom>
        </p:spPr>
      </p:pic>
      <p:pic>
        <p:nvPicPr>
          <p:cNvPr id="14" name="Content Placeholder 9">
            <a:extLst>
              <a:ext uri="{FF2B5EF4-FFF2-40B4-BE49-F238E27FC236}">
                <a16:creationId xmlns:a16="http://schemas.microsoft.com/office/drawing/2014/main" id="{3F0133DC-EAD3-4F7A-A541-AD397F91AD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82271" y="2156761"/>
            <a:ext cx="3110901" cy="2333175"/>
          </a:xfrm>
          <a:prstGeom prst="rect">
            <a:avLst/>
          </a:prstGeom>
        </p:spPr>
      </p:pic>
    </p:spTree>
    <p:extLst>
      <p:ext uri="{BB962C8B-B14F-4D97-AF65-F5344CB8AC3E}">
        <p14:creationId xmlns:p14="http://schemas.microsoft.com/office/powerpoint/2010/main" val="617981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2A9249-CB43-4F58-83D8-63BE80178CFE}"/>
              </a:ext>
            </a:extLst>
          </p:cNvPr>
          <p:cNvSpPr txBox="1"/>
          <p:nvPr/>
        </p:nvSpPr>
        <p:spPr>
          <a:xfrm>
            <a:off x="914400" y="1513490"/>
            <a:ext cx="1933903" cy="2246769"/>
          </a:xfrm>
          <a:prstGeom prst="rect">
            <a:avLst/>
          </a:prstGeom>
          <a:noFill/>
        </p:spPr>
        <p:txBody>
          <a:bodyPr wrap="square" rtlCol="0">
            <a:spAutoFit/>
          </a:bodyPr>
          <a:lstStyle/>
          <a:p>
            <a:r>
              <a:rPr lang="en-US" sz="1000" b="1" u="sng" dirty="0">
                <a:latin typeface="Tahoma" panose="020B0604030504040204" pitchFamily="34" charset="0"/>
                <a:ea typeface="Tahoma" panose="020B0604030504040204" pitchFamily="34" charset="0"/>
                <a:cs typeface="Tahoma" panose="020B0604030504040204" pitchFamily="34" charset="0"/>
              </a:rPr>
              <a:t>Public Park</a:t>
            </a:r>
          </a:p>
          <a:p>
            <a:r>
              <a:rPr lang="en-US" sz="1000" dirty="0">
                <a:latin typeface="Tahoma" panose="020B0604030504040204" pitchFamily="34" charset="0"/>
                <a:ea typeface="Tahoma" panose="020B0604030504040204" pitchFamily="34" charset="0"/>
                <a:cs typeface="Tahoma" panose="020B0604030504040204" pitchFamily="34" charset="0"/>
              </a:rPr>
              <a:t>Hart Park is a Local Cultural Resource of the City of West Hollywood in the County of Los Angeles.  </a:t>
            </a:r>
          </a:p>
          <a:p>
            <a:r>
              <a:rPr lang="en-US" sz="1000" dirty="0">
                <a:latin typeface="Tahoma" panose="020B0604030504040204" pitchFamily="34" charset="0"/>
                <a:ea typeface="Tahoma" panose="020B0604030504040204" pitchFamily="34" charset="0"/>
                <a:cs typeface="Tahoma" panose="020B0604030504040204" pitchFamily="34" charset="0"/>
              </a:rPr>
              <a:t>The grounds offer wonderful outdoor amenities to the public including an AIDS Memorial, off-leash fenced-in dog park area, picnic tables and beautiful landscaping.</a:t>
            </a:r>
          </a:p>
          <a:p>
            <a:r>
              <a:rPr lang="en-US" sz="1000" dirty="0">
                <a:latin typeface="Tahoma" panose="020B0604030504040204" pitchFamily="34" charset="0"/>
                <a:ea typeface="Tahoma" panose="020B0604030504040204" pitchFamily="34" charset="0"/>
                <a:cs typeface="Tahoma" panose="020B0604030504040204" pitchFamily="34" charset="0"/>
              </a:rPr>
              <a:t>A portion of the building is used as a theatrical center by the Studio Actors Guild.   </a:t>
            </a:r>
          </a:p>
        </p:txBody>
      </p:sp>
      <p:sp>
        <p:nvSpPr>
          <p:cNvPr id="9" name="Rectangle 8">
            <a:extLst>
              <a:ext uri="{FF2B5EF4-FFF2-40B4-BE49-F238E27FC236}">
                <a16:creationId xmlns:a16="http://schemas.microsoft.com/office/drawing/2014/main" id="{7243495F-4920-41F7-99BB-57EE7CDADEBA}"/>
              </a:ext>
            </a:extLst>
          </p:cNvPr>
          <p:cNvSpPr/>
          <p:nvPr/>
        </p:nvSpPr>
        <p:spPr>
          <a:xfrm>
            <a:off x="4713661" y="1405768"/>
            <a:ext cx="2849488" cy="5016758"/>
          </a:xfrm>
          <a:prstGeom prst="rect">
            <a:avLst/>
          </a:prstGeom>
        </p:spPr>
        <p:txBody>
          <a:bodyPr wrap="square">
            <a:spAutoFit/>
          </a:bodyPr>
          <a:lstStyle/>
          <a:p>
            <a:r>
              <a:rPr lang="en-US" sz="1000" b="1" u="sng" dirty="0">
                <a:latin typeface="Tahoma" panose="020B0604030504040204" pitchFamily="34" charset="0"/>
                <a:ea typeface="Tahoma" panose="020B0604030504040204" pitchFamily="34" charset="0"/>
                <a:cs typeface="Tahoma" panose="020B0604030504040204" pitchFamily="34" charset="0"/>
              </a:rPr>
              <a:t>Local Cultural Resource</a:t>
            </a:r>
          </a:p>
          <a:p>
            <a:r>
              <a:rPr lang="en-US" sz="1000" dirty="0">
                <a:latin typeface="Tahoma" panose="020B0604030504040204" pitchFamily="34" charset="0"/>
                <a:ea typeface="Tahoma" panose="020B0604030504040204" pitchFamily="34" charset="0"/>
                <a:cs typeface="Tahoma" panose="020B0604030504040204" pitchFamily="34" charset="0"/>
              </a:rPr>
              <a:t>The building on the property, referred to as Hart House,  is one of the few examples of Colonial Revival Style architecture located in West Hollywood.</a:t>
            </a:r>
          </a:p>
          <a:p>
            <a:r>
              <a:rPr lang="en-US" sz="1000" dirty="0">
                <a:latin typeface="Tahoma" panose="020B0604030504040204" pitchFamily="34" charset="0"/>
                <a:ea typeface="Tahoma" panose="020B0604030504040204" pitchFamily="34" charset="0"/>
                <a:cs typeface="Tahoma" panose="020B0604030504040204" pitchFamily="34" charset="0"/>
              </a:rPr>
              <a:t>These  buildings, constructed in 1919, were originally the home of silent movie actor William S. Hart who donated the house and property to the City of Los Angeles upon his death in 1944.  </a:t>
            </a:r>
          </a:p>
          <a:p>
            <a:r>
              <a:rPr lang="en-US" sz="1000" dirty="0">
                <a:latin typeface="Tahoma" panose="020B0604030504040204" pitchFamily="34" charset="0"/>
                <a:ea typeface="Tahoma" panose="020B0604030504040204" pitchFamily="34" charset="0"/>
                <a:cs typeface="Tahoma" panose="020B0604030504040204" pitchFamily="34" charset="0"/>
              </a:rPr>
              <a:t>The structure is a two level, L-shaped house with a wood shingle exterior and gable roof.  The “L” shape is open to the southeast and a square brick chimney projects from the roof on the northern side.  </a:t>
            </a:r>
          </a:p>
          <a:p>
            <a:r>
              <a:rPr lang="en-US" sz="1000" dirty="0">
                <a:latin typeface="Tahoma" panose="020B0604030504040204" pitchFamily="34" charset="0"/>
                <a:ea typeface="Tahoma" panose="020B0604030504040204" pitchFamily="34" charset="0"/>
                <a:cs typeface="Tahoma" panose="020B0604030504040204" pitchFamily="34" charset="0"/>
              </a:rPr>
              <a:t>The entrance to the house, on the south façade facing </a:t>
            </a:r>
            <a:r>
              <a:rPr lang="en-US" sz="1000" dirty="0" err="1">
                <a:latin typeface="Tahoma" panose="020B0604030504040204" pitchFamily="34" charset="0"/>
                <a:ea typeface="Tahoma" panose="020B0604030504040204" pitchFamily="34" charset="0"/>
                <a:cs typeface="Tahoma" panose="020B0604030504040204" pitchFamily="34" charset="0"/>
              </a:rPr>
              <a:t>DeLongpre</a:t>
            </a:r>
            <a:r>
              <a:rPr lang="en-US" sz="1000" dirty="0">
                <a:latin typeface="Tahoma" panose="020B0604030504040204" pitchFamily="34" charset="0"/>
                <a:ea typeface="Tahoma" panose="020B0604030504040204" pitchFamily="34" charset="0"/>
                <a:cs typeface="Tahoma" panose="020B0604030504040204" pitchFamily="34" charset="0"/>
              </a:rPr>
              <a:t> Avenue, is a plain wood paneled door with a Classical plain wood paneled door with a Classical wooden pediment and surrounding molding.</a:t>
            </a:r>
          </a:p>
          <a:p>
            <a:r>
              <a:rPr lang="en-US" sz="1000" dirty="0">
                <a:latin typeface="Tahoma" panose="020B0604030504040204" pitchFamily="34" charset="0"/>
                <a:ea typeface="Tahoma" panose="020B0604030504040204" pitchFamily="34" charset="0"/>
                <a:cs typeface="Tahoma" panose="020B0604030504040204" pitchFamily="34" charset="0"/>
              </a:rPr>
              <a:t>Fenestrations include French doors, paired casements and six over six double sash windows.  The windows have molded wood </a:t>
            </a:r>
            <a:r>
              <a:rPr lang="en-US" sz="1000" dirty="0" err="1">
                <a:latin typeface="Tahoma" panose="020B0604030504040204" pitchFamily="34" charset="0"/>
                <a:ea typeface="Tahoma" panose="020B0604030504040204" pitchFamily="34" charset="0"/>
                <a:cs typeface="Tahoma" panose="020B0604030504040204" pitchFamily="34" charset="0"/>
              </a:rPr>
              <a:t>lugsills</a:t>
            </a:r>
            <a:r>
              <a:rPr lang="en-US" sz="1000" dirty="0">
                <a:latin typeface="Tahoma" panose="020B0604030504040204" pitchFamily="34" charset="0"/>
                <a:ea typeface="Tahoma" panose="020B0604030504040204" pitchFamily="34" charset="0"/>
                <a:cs typeface="Tahoma" panose="020B0604030504040204" pitchFamily="34" charset="0"/>
              </a:rPr>
              <a:t> and the French doors have heavy wood lintels.  Second floor windows break the cornice line and punctuate the roof with shed roofed dormers.</a:t>
            </a:r>
          </a:p>
          <a:p>
            <a:r>
              <a:rPr lang="en-US" sz="1000" dirty="0">
                <a:latin typeface="Tahoma" panose="020B0604030504040204" pitchFamily="34" charset="0"/>
                <a:ea typeface="Tahoma" panose="020B0604030504040204" pitchFamily="34" charset="0"/>
                <a:cs typeface="Tahoma" panose="020B0604030504040204" pitchFamily="34" charset="0"/>
              </a:rPr>
              <a:t>The eastern façade features a stone column and wood trellis.  There is a one story detached wooden structure at the rear of the property.  </a:t>
            </a:r>
          </a:p>
        </p:txBody>
      </p:sp>
      <p:pic>
        <p:nvPicPr>
          <p:cNvPr id="12" name="Picture 11">
            <a:extLst>
              <a:ext uri="{FF2B5EF4-FFF2-40B4-BE49-F238E27FC236}">
                <a16:creationId xmlns:a16="http://schemas.microsoft.com/office/drawing/2014/main" id="{6615A2FF-19EB-473B-AD24-B663C1F473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0151" y="290978"/>
            <a:ext cx="1007229" cy="936235"/>
          </a:xfrm>
          <a:prstGeom prst="rect">
            <a:avLst/>
          </a:prstGeom>
        </p:spPr>
      </p:pic>
      <p:sp>
        <p:nvSpPr>
          <p:cNvPr id="13" name="TextBox 12">
            <a:extLst>
              <a:ext uri="{FF2B5EF4-FFF2-40B4-BE49-F238E27FC236}">
                <a16:creationId xmlns:a16="http://schemas.microsoft.com/office/drawing/2014/main" id="{3C896448-B5E6-4FAD-A95E-D9B9E1CA21A3}"/>
              </a:ext>
            </a:extLst>
          </p:cNvPr>
          <p:cNvSpPr txBox="1"/>
          <p:nvPr/>
        </p:nvSpPr>
        <p:spPr>
          <a:xfrm>
            <a:off x="419046" y="435931"/>
            <a:ext cx="4016320" cy="646331"/>
          </a:xfrm>
          <a:prstGeom prst="rect">
            <a:avLst/>
          </a:prstGeom>
          <a:noFill/>
        </p:spPr>
        <p:txBody>
          <a:bodyPr wrap="square" rtlCol="0">
            <a:spAutoFit/>
          </a:bodyPr>
          <a:lstStyle/>
          <a:p>
            <a:pPr algn="ctr"/>
            <a:endParaRPr lang="en-US" sz="1200" dirty="0">
              <a:latin typeface="Tahoma" panose="020B0604030504040204" pitchFamily="34" charset="0"/>
              <a:ea typeface="Tahoma" panose="020B0604030504040204" pitchFamily="34" charset="0"/>
              <a:cs typeface="Tahoma" panose="020B0604030504040204" pitchFamily="34" charset="0"/>
            </a:endParaRPr>
          </a:p>
          <a:p>
            <a:pPr algn="ctr"/>
            <a:r>
              <a:rPr lang="en-US" sz="1200" dirty="0">
                <a:latin typeface="Tahoma" panose="020B0604030504040204" pitchFamily="34" charset="0"/>
                <a:ea typeface="Tahoma" panose="020B0604030504040204" pitchFamily="34" charset="0"/>
                <a:cs typeface="Tahoma" panose="020B0604030504040204" pitchFamily="34" charset="0"/>
              </a:rPr>
              <a:t>City of West Hollywood</a:t>
            </a:r>
          </a:p>
          <a:p>
            <a:pPr algn="ctr"/>
            <a:r>
              <a:rPr lang="en-US" sz="1200" dirty="0">
                <a:latin typeface="Tahoma" panose="020B0604030504040204" pitchFamily="34" charset="0"/>
                <a:ea typeface="Tahoma" panose="020B0604030504040204" pitchFamily="34" charset="0"/>
                <a:cs typeface="Tahoma" panose="020B0604030504040204" pitchFamily="34" charset="0"/>
              </a:rPr>
              <a:t>Hart Park Improvement Project</a:t>
            </a:r>
          </a:p>
        </p:txBody>
      </p:sp>
      <p:sp>
        <p:nvSpPr>
          <p:cNvPr id="14" name="Heart 13">
            <a:extLst>
              <a:ext uri="{FF2B5EF4-FFF2-40B4-BE49-F238E27FC236}">
                <a16:creationId xmlns:a16="http://schemas.microsoft.com/office/drawing/2014/main" id="{4379B14C-B24A-4C1D-91D2-CF90AD5A0850}"/>
              </a:ext>
            </a:extLst>
          </p:cNvPr>
          <p:cNvSpPr/>
          <p:nvPr/>
        </p:nvSpPr>
        <p:spPr>
          <a:xfrm>
            <a:off x="10951659" y="5043363"/>
            <a:ext cx="520966" cy="520966"/>
          </a:xfrm>
          <a:prstGeom prst="hear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B335A8B-68AA-4802-BDBA-7FDC60DF03CB}"/>
              </a:ext>
            </a:extLst>
          </p:cNvPr>
          <p:cNvSpPr txBox="1"/>
          <p:nvPr/>
        </p:nvSpPr>
        <p:spPr>
          <a:xfrm>
            <a:off x="10853813" y="4656550"/>
            <a:ext cx="716658" cy="307777"/>
          </a:xfrm>
          <a:prstGeom prst="rect">
            <a:avLst/>
          </a:prstGeom>
          <a:noFill/>
        </p:spPr>
        <p:txBody>
          <a:bodyPr wrap="square" rtlCol="0">
            <a:spAutoFit/>
          </a:bodyPr>
          <a:lstStyle/>
          <a:p>
            <a:r>
              <a:rPr lang="en-US" sz="1400" dirty="0" err="1">
                <a:latin typeface="Adobe Gothic Std B" panose="020B0800000000000000" pitchFamily="34" charset="-128"/>
                <a:ea typeface="Adobe Gothic Std B" panose="020B0800000000000000" pitchFamily="34" charset="-128"/>
              </a:rPr>
              <a:t>WeHo</a:t>
            </a:r>
            <a:endParaRPr lang="en-US" sz="1400" dirty="0">
              <a:latin typeface="Adobe Gothic Std B" panose="020B0800000000000000" pitchFamily="34" charset="-128"/>
              <a:ea typeface="Adobe Gothic Std B" panose="020B0800000000000000" pitchFamily="34" charset="-128"/>
            </a:endParaRPr>
          </a:p>
        </p:txBody>
      </p:sp>
      <p:sp>
        <p:nvSpPr>
          <p:cNvPr id="16" name="TextBox 15">
            <a:extLst>
              <a:ext uri="{FF2B5EF4-FFF2-40B4-BE49-F238E27FC236}">
                <a16:creationId xmlns:a16="http://schemas.microsoft.com/office/drawing/2014/main" id="{A93BADCF-9E02-4509-B27C-6303BA761409}"/>
              </a:ext>
            </a:extLst>
          </p:cNvPr>
          <p:cNvSpPr txBox="1"/>
          <p:nvPr/>
        </p:nvSpPr>
        <p:spPr>
          <a:xfrm>
            <a:off x="11281504" y="6210093"/>
            <a:ext cx="910496" cy="523220"/>
          </a:xfrm>
          <a:prstGeom prst="rect">
            <a:avLst/>
          </a:prstGeom>
          <a:noFill/>
        </p:spPr>
        <p:txBody>
          <a:bodyPr wrap="square" rtlCol="0">
            <a:spAutoFit/>
          </a:bodyPr>
          <a:lstStyle/>
          <a:p>
            <a:r>
              <a:rPr lang="en-US" sz="1400" dirty="0">
                <a:latin typeface="Adobe Gothic Std B" panose="020B0800000000000000" pitchFamily="34" charset="-128"/>
                <a:ea typeface="Adobe Gothic Std B" panose="020B0800000000000000" pitchFamily="34" charset="-128"/>
              </a:rPr>
              <a:t>Hart Park!</a:t>
            </a:r>
          </a:p>
        </p:txBody>
      </p:sp>
      <p:sp>
        <p:nvSpPr>
          <p:cNvPr id="17" name="Heart 16">
            <a:extLst>
              <a:ext uri="{FF2B5EF4-FFF2-40B4-BE49-F238E27FC236}">
                <a16:creationId xmlns:a16="http://schemas.microsoft.com/office/drawing/2014/main" id="{C7B341FE-8C79-46D9-A963-6565D66C6CCC}"/>
              </a:ext>
            </a:extLst>
          </p:cNvPr>
          <p:cNvSpPr/>
          <p:nvPr/>
        </p:nvSpPr>
        <p:spPr>
          <a:xfrm>
            <a:off x="11165392" y="5374242"/>
            <a:ext cx="520966" cy="520966"/>
          </a:xfrm>
          <a:prstGeom prst="heart">
            <a:avLst/>
          </a:prstGeom>
          <a:solidFill>
            <a:srgbClr val="F030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art 17">
            <a:extLst>
              <a:ext uri="{FF2B5EF4-FFF2-40B4-BE49-F238E27FC236}">
                <a16:creationId xmlns:a16="http://schemas.microsoft.com/office/drawing/2014/main" id="{E8943D23-3ECC-4228-A098-70067BC377A2}"/>
              </a:ext>
            </a:extLst>
          </p:cNvPr>
          <p:cNvSpPr/>
          <p:nvPr/>
        </p:nvSpPr>
        <p:spPr>
          <a:xfrm>
            <a:off x="11476269" y="5634725"/>
            <a:ext cx="520966" cy="520966"/>
          </a:xfrm>
          <a:prstGeom prst="hear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57867E9-C103-4B4D-9F6B-044FE469B3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8486" y="71871"/>
            <a:ext cx="3880388" cy="2523209"/>
          </a:xfrm>
          <a:prstGeom prst="rect">
            <a:avLst/>
          </a:prstGeom>
        </p:spPr>
      </p:pic>
      <p:pic>
        <p:nvPicPr>
          <p:cNvPr id="20" name="Picture 19">
            <a:extLst>
              <a:ext uri="{FF2B5EF4-FFF2-40B4-BE49-F238E27FC236}">
                <a16:creationId xmlns:a16="http://schemas.microsoft.com/office/drawing/2014/main" id="{B6646F79-44E7-4752-924C-312BB6DABF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8479" y="4348465"/>
            <a:ext cx="3253587" cy="2074061"/>
          </a:xfrm>
          <a:prstGeom prst="rect">
            <a:avLst/>
          </a:prstGeom>
        </p:spPr>
      </p:pic>
      <p:pic>
        <p:nvPicPr>
          <p:cNvPr id="28" name="Picture 27">
            <a:extLst>
              <a:ext uri="{FF2B5EF4-FFF2-40B4-BE49-F238E27FC236}">
                <a16:creationId xmlns:a16="http://schemas.microsoft.com/office/drawing/2014/main" id="{2074A5DC-0DE5-4073-A62A-B2EC386B1F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743" y="4974008"/>
            <a:ext cx="2915508" cy="1842400"/>
          </a:xfrm>
          <a:prstGeom prst="rect">
            <a:avLst/>
          </a:prstGeom>
        </p:spPr>
      </p:pic>
      <p:pic>
        <p:nvPicPr>
          <p:cNvPr id="22" name="Picture 21">
            <a:extLst>
              <a:ext uri="{FF2B5EF4-FFF2-40B4-BE49-F238E27FC236}">
                <a16:creationId xmlns:a16="http://schemas.microsoft.com/office/drawing/2014/main" id="{A113932E-3F13-4FBA-9D3E-6D69466D6ED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02932" y="4700388"/>
            <a:ext cx="1496996" cy="2142844"/>
          </a:xfrm>
          <a:prstGeom prst="rect">
            <a:avLst/>
          </a:prstGeom>
        </p:spPr>
      </p:pic>
      <p:pic>
        <p:nvPicPr>
          <p:cNvPr id="25" name="Picture 24">
            <a:extLst>
              <a:ext uri="{FF2B5EF4-FFF2-40B4-BE49-F238E27FC236}">
                <a16:creationId xmlns:a16="http://schemas.microsoft.com/office/drawing/2014/main" id="{F55F05C2-10AD-4188-B452-62A74A90DAF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85368" y="3760259"/>
            <a:ext cx="2314560" cy="1361366"/>
          </a:xfrm>
          <a:prstGeom prst="rect">
            <a:avLst/>
          </a:prstGeom>
        </p:spPr>
      </p:pic>
      <p:pic>
        <p:nvPicPr>
          <p:cNvPr id="30" name="Picture 29">
            <a:extLst>
              <a:ext uri="{FF2B5EF4-FFF2-40B4-BE49-F238E27FC236}">
                <a16:creationId xmlns:a16="http://schemas.microsoft.com/office/drawing/2014/main" id="{670E38FE-7EE6-4163-9823-744A69D72C9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13895" y="2201450"/>
            <a:ext cx="1532844" cy="2207295"/>
          </a:xfrm>
          <a:prstGeom prst="rect">
            <a:avLst/>
          </a:prstGeom>
        </p:spPr>
      </p:pic>
    </p:spTree>
    <p:extLst>
      <p:ext uri="{BB962C8B-B14F-4D97-AF65-F5344CB8AC3E}">
        <p14:creationId xmlns:p14="http://schemas.microsoft.com/office/powerpoint/2010/main" val="13114383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332</TotalTime>
  <Words>482</Words>
  <Application>Microsoft Office PowerPoint</Application>
  <PresentationFormat>Widescreen</PresentationFormat>
  <Paragraphs>31</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Adobe Gothic Std B</vt:lpstr>
      <vt:lpstr>Arial</vt:lpstr>
      <vt:lpstr>Calibri</vt:lpstr>
      <vt:lpstr>Calibri Light</vt:lpstr>
      <vt:lpstr>Tahoma</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Christina Sarkees</dc:creator>
  <cp:lastModifiedBy>Christina Sarkees</cp:lastModifiedBy>
  <cp:revision>30</cp:revision>
  <dcterms:created xsi:type="dcterms:W3CDTF">2019-12-11T01:32:06Z</dcterms:created>
  <dcterms:modified xsi:type="dcterms:W3CDTF">2020-09-02T22:03:25Z</dcterms:modified>
</cp:coreProperties>
</file>