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72" r:id="rId1"/>
  </p:sldMasterIdLst>
  <p:notesMasterIdLst>
    <p:notesMasterId r:id="rId33"/>
  </p:notesMasterIdLst>
  <p:handoutMasterIdLst>
    <p:handoutMasterId r:id="rId34"/>
  </p:handoutMasterIdLst>
  <p:sldIdLst>
    <p:sldId id="256" r:id="rId2"/>
    <p:sldId id="278" r:id="rId3"/>
    <p:sldId id="283" r:id="rId4"/>
    <p:sldId id="284" r:id="rId5"/>
    <p:sldId id="285" r:id="rId6"/>
    <p:sldId id="286" r:id="rId7"/>
    <p:sldId id="287" r:id="rId8"/>
    <p:sldId id="259" r:id="rId9"/>
    <p:sldId id="314" r:id="rId10"/>
    <p:sldId id="288" r:id="rId11"/>
    <p:sldId id="289" r:id="rId12"/>
    <p:sldId id="294" r:id="rId13"/>
    <p:sldId id="301" r:id="rId14"/>
    <p:sldId id="302" r:id="rId15"/>
    <p:sldId id="291" r:id="rId16"/>
    <p:sldId id="303" r:id="rId17"/>
    <p:sldId id="292" r:id="rId18"/>
    <p:sldId id="295" r:id="rId19"/>
    <p:sldId id="293" r:id="rId20"/>
    <p:sldId id="304" r:id="rId21"/>
    <p:sldId id="299" r:id="rId22"/>
    <p:sldId id="309" r:id="rId23"/>
    <p:sldId id="310" r:id="rId24"/>
    <p:sldId id="298" r:id="rId25"/>
    <p:sldId id="297" r:id="rId26"/>
    <p:sldId id="311" r:id="rId27"/>
    <p:sldId id="300" r:id="rId28"/>
    <p:sldId id="312" r:id="rId29"/>
    <p:sldId id="313" r:id="rId30"/>
    <p:sldId id="315" r:id="rId31"/>
    <p:sldId id="290"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9B79254-6475-4ACC-925C-921661813DA6}">
          <p14:sldIdLst>
            <p14:sldId id="256"/>
            <p14:sldId id="278"/>
            <p14:sldId id="283"/>
            <p14:sldId id="284"/>
            <p14:sldId id="285"/>
            <p14:sldId id="286"/>
            <p14:sldId id="287"/>
            <p14:sldId id="259"/>
            <p14:sldId id="314"/>
            <p14:sldId id="288"/>
            <p14:sldId id="289"/>
            <p14:sldId id="294"/>
            <p14:sldId id="301"/>
            <p14:sldId id="302"/>
            <p14:sldId id="291"/>
            <p14:sldId id="303"/>
            <p14:sldId id="292"/>
            <p14:sldId id="295"/>
            <p14:sldId id="293"/>
            <p14:sldId id="304"/>
            <p14:sldId id="299"/>
            <p14:sldId id="309"/>
            <p14:sldId id="310"/>
            <p14:sldId id="298"/>
            <p14:sldId id="297"/>
            <p14:sldId id="311"/>
            <p14:sldId id="300"/>
            <p14:sldId id="312"/>
            <p14:sldId id="313"/>
            <p14:sldId id="315"/>
            <p14:sldId id="29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98" autoAdjust="0"/>
    <p:restoredTop sz="94559" autoAdjust="0"/>
  </p:normalViewPr>
  <p:slideViewPr>
    <p:cSldViewPr>
      <p:cViewPr varScale="1">
        <p:scale>
          <a:sx n="110" d="100"/>
          <a:sy n="110" d="100"/>
        </p:scale>
        <p:origin x="-1644" y="-96"/>
      </p:cViewPr>
      <p:guideLst>
        <p:guide orient="horz" pos="2160"/>
        <p:guide pos="2880"/>
      </p:guideLst>
    </p:cSldViewPr>
  </p:slideViewPr>
  <p:outlineViewPr>
    <p:cViewPr>
      <p:scale>
        <a:sx n="33" d="100"/>
        <a:sy n="33" d="100"/>
      </p:scale>
      <p:origin x="0" y="9341"/>
    </p:cViewPr>
  </p:outlineViewPr>
  <p:notesTextViewPr>
    <p:cViewPr>
      <p:scale>
        <a:sx n="1" d="1"/>
        <a:sy n="1" d="1"/>
      </p:scale>
      <p:origin x="0" y="0"/>
    </p:cViewPr>
  </p:notesTextViewPr>
  <p:sorterViewPr>
    <p:cViewPr>
      <p:scale>
        <a:sx n="100" d="100"/>
        <a:sy n="100" d="100"/>
      </p:scale>
      <p:origin x="0" y="235"/>
    </p:cViewPr>
  </p:sorterViewPr>
  <p:notesViewPr>
    <p:cSldViewPr>
      <p:cViewPr varScale="1">
        <p:scale>
          <a:sx n="64" d="100"/>
          <a:sy n="64" d="100"/>
        </p:scale>
        <p:origin x="-1963" y="-6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r>
              <a:rPr lang="en-US" smtClean="0"/>
              <a:t>02/05/2014</a:t>
            </a:r>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r>
              <a:rPr lang="en-US" smtClean="0"/>
              <a:t>02/05/2014</a:t>
            </a: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8DCA224-37D0-4F9C-BA38-0A681063DCAB}" type="slidenum">
              <a:rPr lang="en-US" smtClean="0"/>
              <a:t>‹#›</a:t>
            </a:fld>
            <a:endParaRPr lang="en-US" dirty="0"/>
          </a:p>
        </p:txBody>
      </p:sp>
    </p:spTree>
    <p:extLst>
      <p:ext uri="{BB962C8B-B14F-4D97-AF65-F5344CB8AC3E}">
        <p14:creationId xmlns:p14="http://schemas.microsoft.com/office/powerpoint/2010/main" val="55615277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r>
              <a:rPr lang="en-US" smtClean="0"/>
              <a:t>02/05/2014</a:t>
            </a:r>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r>
              <a:rPr lang="en-US" smtClean="0"/>
              <a:t>02/05/2014</a:t>
            </a: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EED6B74-1145-4B8F-96DA-95EE07C2B280}" type="slidenum">
              <a:rPr lang="en-US" smtClean="0"/>
              <a:t>‹#›</a:t>
            </a:fld>
            <a:endParaRPr lang="en-US" dirty="0"/>
          </a:p>
        </p:txBody>
      </p:sp>
    </p:spTree>
    <p:extLst>
      <p:ext uri="{BB962C8B-B14F-4D97-AF65-F5344CB8AC3E}">
        <p14:creationId xmlns:p14="http://schemas.microsoft.com/office/powerpoint/2010/main" val="26615037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73700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95652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04298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69715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02293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77248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23873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46256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64842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21811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54028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86000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27958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84960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91737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836908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77161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39554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211272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13710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723923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72392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860003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75637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41502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13477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41888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26240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68476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98961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City of West Hollywood - Rent Stabilization &amp; Housing Division - (323) 848-6450</a:t>
            </a:r>
            <a:endParaRPr lang="en-US" dirty="0"/>
          </a:p>
        </p:txBody>
      </p:sp>
      <p:sp>
        <p:nvSpPr>
          <p:cNvPr id="5" name="Footer Placeholder 4"/>
          <p:cNvSpPr>
            <a:spLocks noGrp="1"/>
          </p:cNvSpPr>
          <p:nvPr>
            <p:ph type="ftr" sz="quarter" idx="11"/>
          </p:nvPr>
        </p:nvSpPr>
        <p:spPr/>
        <p:txBody>
          <a:bodyPr/>
          <a:lstStyle/>
          <a:p>
            <a:r>
              <a:rPr lang="en-US" dirty="0" smtClean="0"/>
              <a:t>City of  West Hollywood      Rent Stabilization and Housing Division      323-848-6450</a:t>
            </a:r>
            <a:endParaRPr lang="en-US" dirty="0"/>
          </a:p>
        </p:txBody>
      </p:sp>
      <p:sp>
        <p:nvSpPr>
          <p:cNvPr id="6" name="Slide Number Placeholder 5"/>
          <p:cNvSpPr>
            <a:spLocks noGrp="1"/>
          </p:cNvSpPr>
          <p:nvPr>
            <p:ph type="sldNum" sz="quarter" idx="12"/>
          </p:nvPr>
        </p:nvSpPr>
        <p:spPr/>
        <p:txBody>
          <a:bodyPr/>
          <a:lstStyle/>
          <a:p>
            <a:fld id="{B932AE54-C7EB-4431-ADEB-1EE13A50C741}"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City of West Hollywood - Rent Stabilization &amp; Housing Division - (323) 848-6450</a:t>
            </a:r>
            <a:endParaRPr lang="en-US" dirty="0"/>
          </a:p>
        </p:txBody>
      </p:sp>
      <p:sp>
        <p:nvSpPr>
          <p:cNvPr id="5" name="Footer Placeholder 4"/>
          <p:cNvSpPr>
            <a:spLocks noGrp="1"/>
          </p:cNvSpPr>
          <p:nvPr>
            <p:ph type="ftr" sz="quarter" idx="11"/>
          </p:nvPr>
        </p:nvSpPr>
        <p:spPr/>
        <p:txBody>
          <a:bodyPr/>
          <a:lstStyle/>
          <a:p>
            <a:r>
              <a:rPr lang="en-US" dirty="0" smtClean="0"/>
              <a:t>City of  West Hollywood      Rent Stabilization and Housing Division      323-848-6450</a:t>
            </a:r>
            <a:endParaRPr lang="en-US" dirty="0"/>
          </a:p>
        </p:txBody>
      </p:sp>
      <p:sp>
        <p:nvSpPr>
          <p:cNvPr id="6" name="Slide Number Placeholder 5"/>
          <p:cNvSpPr>
            <a:spLocks noGrp="1"/>
          </p:cNvSpPr>
          <p:nvPr>
            <p:ph type="sldNum" sz="quarter" idx="12"/>
          </p:nvPr>
        </p:nvSpPr>
        <p:spPr/>
        <p:txBody>
          <a:bodyPr/>
          <a:lstStyle/>
          <a:p>
            <a:fld id="{B932AE54-C7EB-4431-ADEB-1EE13A50C74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City of West Hollywood - Rent Stabilization &amp; Housing Division - (323) 848-6450</a:t>
            </a:r>
            <a:endParaRPr lang="en-US" dirty="0"/>
          </a:p>
        </p:txBody>
      </p:sp>
      <p:sp>
        <p:nvSpPr>
          <p:cNvPr id="5" name="Footer Placeholder 4"/>
          <p:cNvSpPr>
            <a:spLocks noGrp="1"/>
          </p:cNvSpPr>
          <p:nvPr>
            <p:ph type="ftr" sz="quarter" idx="11"/>
          </p:nvPr>
        </p:nvSpPr>
        <p:spPr/>
        <p:txBody>
          <a:bodyPr/>
          <a:lstStyle/>
          <a:p>
            <a:r>
              <a:rPr lang="en-US" dirty="0" smtClean="0"/>
              <a:t>City of  West Hollywood      Rent Stabilization and Housing Division      323-848-6450</a:t>
            </a:r>
            <a:endParaRPr lang="en-US" dirty="0"/>
          </a:p>
        </p:txBody>
      </p:sp>
      <p:sp>
        <p:nvSpPr>
          <p:cNvPr id="6" name="Slide Number Placeholder 5"/>
          <p:cNvSpPr>
            <a:spLocks noGrp="1"/>
          </p:cNvSpPr>
          <p:nvPr>
            <p:ph type="sldNum" sz="quarter" idx="12"/>
          </p:nvPr>
        </p:nvSpPr>
        <p:spPr/>
        <p:txBody>
          <a:bodyPr/>
          <a:lstStyle/>
          <a:p>
            <a:fld id="{B932AE54-C7EB-4431-ADEB-1EE13A50C741}"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City of West Hollywood - Rent Stabilization &amp; Housing Division - (323) 848-6450</a:t>
            </a:r>
            <a:endParaRPr lang="en-US" dirty="0"/>
          </a:p>
        </p:txBody>
      </p:sp>
      <p:sp>
        <p:nvSpPr>
          <p:cNvPr id="5" name="Footer Placeholder 4"/>
          <p:cNvSpPr>
            <a:spLocks noGrp="1"/>
          </p:cNvSpPr>
          <p:nvPr>
            <p:ph type="ftr" sz="quarter" idx="11"/>
          </p:nvPr>
        </p:nvSpPr>
        <p:spPr/>
        <p:txBody>
          <a:bodyPr/>
          <a:lstStyle/>
          <a:p>
            <a:r>
              <a:rPr lang="en-US" dirty="0" smtClean="0"/>
              <a:t>City of  West Hollywood      Rent Stabilization and Housing Division      323-848-6450</a:t>
            </a:r>
            <a:endParaRPr lang="en-US" dirty="0"/>
          </a:p>
        </p:txBody>
      </p:sp>
      <p:sp>
        <p:nvSpPr>
          <p:cNvPr id="6" name="Slide Number Placeholder 5"/>
          <p:cNvSpPr>
            <a:spLocks noGrp="1"/>
          </p:cNvSpPr>
          <p:nvPr>
            <p:ph type="sldNum" sz="quarter" idx="12"/>
          </p:nvPr>
        </p:nvSpPr>
        <p:spPr/>
        <p:txBody>
          <a:bodyPr/>
          <a:lstStyle/>
          <a:p>
            <a:fld id="{B932AE54-C7EB-4431-ADEB-1EE13A50C741}"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City of West Hollywood - Rent Stabilization &amp; Housing Division - (323) 848-6450</a:t>
            </a:r>
            <a:endParaRPr lang="en-US" dirty="0"/>
          </a:p>
        </p:txBody>
      </p:sp>
      <p:sp>
        <p:nvSpPr>
          <p:cNvPr id="5" name="Footer Placeholder 4"/>
          <p:cNvSpPr>
            <a:spLocks noGrp="1"/>
          </p:cNvSpPr>
          <p:nvPr>
            <p:ph type="ftr" sz="quarter" idx="11"/>
          </p:nvPr>
        </p:nvSpPr>
        <p:spPr/>
        <p:txBody>
          <a:bodyPr/>
          <a:lstStyle/>
          <a:p>
            <a:r>
              <a:rPr lang="en-US" dirty="0" smtClean="0"/>
              <a:t>City of  West Hollywood      Rent Stabilization and Housing Division      323-848-6450</a:t>
            </a:r>
            <a:endParaRPr lang="en-US" dirty="0"/>
          </a:p>
        </p:txBody>
      </p:sp>
      <p:sp>
        <p:nvSpPr>
          <p:cNvPr id="6" name="Slide Number Placeholder 5"/>
          <p:cNvSpPr>
            <a:spLocks noGrp="1"/>
          </p:cNvSpPr>
          <p:nvPr>
            <p:ph type="sldNum" sz="quarter" idx="12"/>
          </p:nvPr>
        </p:nvSpPr>
        <p:spPr/>
        <p:txBody>
          <a:bodyPr/>
          <a:lstStyle/>
          <a:p>
            <a:fld id="{B932AE54-C7EB-4431-ADEB-1EE13A50C741}"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City of West Hollywood - Rent Stabilization &amp; Housing Division - (323) 848-6450</a:t>
            </a:r>
            <a:endParaRPr lang="en-US" dirty="0"/>
          </a:p>
        </p:txBody>
      </p:sp>
      <p:sp>
        <p:nvSpPr>
          <p:cNvPr id="6" name="Footer Placeholder 5"/>
          <p:cNvSpPr>
            <a:spLocks noGrp="1"/>
          </p:cNvSpPr>
          <p:nvPr>
            <p:ph type="ftr" sz="quarter" idx="11"/>
          </p:nvPr>
        </p:nvSpPr>
        <p:spPr/>
        <p:txBody>
          <a:bodyPr/>
          <a:lstStyle/>
          <a:p>
            <a:r>
              <a:rPr lang="en-US" dirty="0" smtClean="0"/>
              <a:t>City of  West Hollywood      Rent Stabilization and Housing Division      323-848-6450</a:t>
            </a:r>
            <a:endParaRPr lang="en-US" dirty="0"/>
          </a:p>
        </p:txBody>
      </p:sp>
      <p:sp>
        <p:nvSpPr>
          <p:cNvPr id="7" name="Slide Number Placeholder 6"/>
          <p:cNvSpPr>
            <a:spLocks noGrp="1"/>
          </p:cNvSpPr>
          <p:nvPr>
            <p:ph type="sldNum" sz="quarter" idx="12"/>
          </p:nvPr>
        </p:nvSpPr>
        <p:spPr/>
        <p:txBody>
          <a:bodyPr/>
          <a:lstStyle/>
          <a:p>
            <a:fld id="{B932AE54-C7EB-4431-ADEB-1EE13A50C741}"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City of West Hollywood - Rent Stabilization &amp; Housing Division - (323) 848-6450</a:t>
            </a:r>
            <a:endParaRPr lang="en-US" dirty="0"/>
          </a:p>
        </p:txBody>
      </p:sp>
      <p:sp>
        <p:nvSpPr>
          <p:cNvPr id="8" name="Footer Placeholder 7"/>
          <p:cNvSpPr>
            <a:spLocks noGrp="1"/>
          </p:cNvSpPr>
          <p:nvPr>
            <p:ph type="ftr" sz="quarter" idx="11"/>
          </p:nvPr>
        </p:nvSpPr>
        <p:spPr/>
        <p:txBody>
          <a:bodyPr/>
          <a:lstStyle/>
          <a:p>
            <a:r>
              <a:rPr lang="en-US" dirty="0" smtClean="0"/>
              <a:t>City of  West Hollywood      Rent Stabilization and Housing Division      323-848-6450</a:t>
            </a:r>
            <a:endParaRPr lang="en-US" dirty="0"/>
          </a:p>
        </p:txBody>
      </p:sp>
      <p:sp>
        <p:nvSpPr>
          <p:cNvPr id="9" name="Slide Number Placeholder 8"/>
          <p:cNvSpPr>
            <a:spLocks noGrp="1"/>
          </p:cNvSpPr>
          <p:nvPr>
            <p:ph type="sldNum" sz="quarter" idx="12"/>
          </p:nvPr>
        </p:nvSpPr>
        <p:spPr/>
        <p:txBody>
          <a:bodyPr/>
          <a:lstStyle/>
          <a:p>
            <a:fld id="{B932AE54-C7EB-4431-ADEB-1EE13A50C741}"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City of West Hollywood - Rent Stabilization &amp; Housing Division - (323) 848-6450</a:t>
            </a:r>
            <a:endParaRPr lang="en-US" dirty="0"/>
          </a:p>
        </p:txBody>
      </p:sp>
      <p:sp>
        <p:nvSpPr>
          <p:cNvPr id="4" name="Footer Placeholder 3"/>
          <p:cNvSpPr>
            <a:spLocks noGrp="1"/>
          </p:cNvSpPr>
          <p:nvPr>
            <p:ph type="ftr" sz="quarter" idx="11"/>
          </p:nvPr>
        </p:nvSpPr>
        <p:spPr/>
        <p:txBody>
          <a:bodyPr/>
          <a:lstStyle/>
          <a:p>
            <a:r>
              <a:rPr lang="en-US" dirty="0" smtClean="0"/>
              <a:t>City of  West Hollywood      Rent Stabilization and Housing Division      323-848-6450</a:t>
            </a:r>
            <a:endParaRPr lang="en-US" dirty="0"/>
          </a:p>
        </p:txBody>
      </p:sp>
      <p:sp>
        <p:nvSpPr>
          <p:cNvPr id="5" name="Slide Number Placeholder 4"/>
          <p:cNvSpPr>
            <a:spLocks noGrp="1"/>
          </p:cNvSpPr>
          <p:nvPr>
            <p:ph type="sldNum" sz="quarter" idx="12"/>
          </p:nvPr>
        </p:nvSpPr>
        <p:spPr/>
        <p:txBody>
          <a:bodyPr/>
          <a:lstStyle/>
          <a:p>
            <a:fld id="{B932AE54-C7EB-4431-ADEB-1EE13A50C74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City of West Hollywood - Rent Stabilization &amp; Housing Division - (323) 848-6450</a:t>
            </a:r>
            <a:endParaRPr lang="en-US" dirty="0"/>
          </a:p>
        </p:txBody>
      </p:sp>
      <p:sp>
        <p:nvSpPr>
          <p:cNvPr id="3" name="Footer Placeholder 2"/>
          <p:cNvSpPr>
            <a:spLocks noGrp="1"/>
          </p:cNvSpPr>
          <p:nvPr>
            <p:ph type="ftr" sz="quarter" idx="11"/>
          </p:nvPr>
        </p:nvSpPr>
        <p:spPr/>
        <p:txBody>
          <a:bodyPr/>
          <a:lstStyle/>
          <a:p>
            <a:r>
              <a:rPr lang="en-US" dirty="0" smtClean="0"/>
              <a:t>City of  West Hollywood      Rent Stabilization and Housing Division      323-848-6450</a:t>
            </a:r>
            <a:endParaRPr lang="en-US" dirty="0"/>
          </a:p>
        </p:txBody>
      </p:sp>
      <p:sp>
        <p:nvSpPr>
          <p:cNvPr id="4" name="Slide Number Placeholder 3"/>
          <p:cNvSpPr>
            <a:spLocks noGrp="1"/>
          </p:cNvSpPr>
          <p:nvPr>
            <p:ph type="sldNum" sz="quarter" idx="12"/>
          </p:nvPr>
        </p:nvSpPr>
        <p:spPr/>
        <p:txBody>
          <a:bodyPr/>
          <a:lstStyle/>
          <a:p>
            <a:fld id="{B932AE54-C7EB-4431-ADEB-1EE13A50C74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City of West Hollywood - Rent Stabilization &amp; Housing Division - (323) 848-6450</a:t>
            </a:r>
            <a:endParaRPr lang="en-US" dirty="0"/>
          </a:p>
        </p:txBody>
      </p:sp>
      <p:sp>
        <p:nvSpPr>
          <p:cNvPr id="6" name="Footer Placeholder 5"/>
          <p:cNvSpPr>
            <a:spLocks noGrp="1"/>
          </p:cNvSpPr>
          <p:nvPr>
            <p:ph type="ftr" sz="quarter" idx="11"/>
          </p:nvPr>
        </p:nvSpPr>
        <p:spPr/>
        <p:txBody>
          <a:bodyPr/>
          <a:lstStyle/>
          <a:p>
            <a:r>
              <a:rPr lang="en-US" dirty="0" smtClean="0"/>
              <a:t>City of  West Hollywood      Rent Stabilization and Housing Division      323-848-6450</a:t>
            </a:r>
            <a:endParaRPr lang="en-US" dirty="0"/>
          </a:p>
        </p:txBody>
      </p:sp>
      <p:sp>
        <p:nvSpPr>
          <p:cNvPr id="7" name="Slide Number Placeholder 6"/>
          <p:cNvSpPr>
            <a:spLocks noGrp="1"/>
          </p:cNvSpPr>
          <p:nvPr>
            <p:ph type="sldNum" sz="quarter" idx="12"/>
          </p:nvPr>
        </p:nvSpPr>
        <p:spPr/>
        <p:txBody>
          <a:bodyPr/>
          <a:lstStyle/>
          <a:p>
            <a:fld id="{B932AE54-C7EB-4431-ADEB-1EE13A50C741}"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City of West Hollywood - Rent Stabilization &amp; Housing Division - (323) 848-6450</a:t>
            </a:r>
            <a:endParaRPr lang="en-US" dirty="0"/>
          </a:p>
        </p:txBody>
      </p:sp>
      <p:sp>
        <p:nvSpPr>
          <p:cNvPr id="6" name="Footer Placeholder 5"/>
          <p:cNvSpPr>
            <a:spLocks noGrp="1"/>
          </p:cNvSpPr>
          <p:nvPr>
            <p:ph type="ftr" sz="quarter" idx="11"/>
          </p:nvPr>
        </p:nvSpPr>
        <p:spPr/>
        <p:txBody>
          <a:bodyPr/>
          <a:lstStyle/>
          <a:p>
            <a:r>
              <a:rPr lang="en-US" dirty="0" smtClean="0"/>
              <a:t>City of  West Hollywood      Rent Stabilization and Housing Division      323-848-6450</a:t>
            </a:r>
            <a:endParaRPr lang="en-US" dirty="0"/>
          </a:p>
        </p:txBody>
      </p:sp>
      <p:sp>
        <p:nvSpPr>
          <p:cNvPr id="7" name="Slide Number Placeholder 6"/>
          <p:cNvSpPr>
            <a:spLocks noGrp="1"/>
          </p:cNvSpPr>
          <p:nvPr>
            <p:ph type="sldNum" sz="quarter" idx="12"/>
          </p:nvPr>
        </p:nvSpPr>
        <p:spPr/>
        <p:txBody>
          <a:bodyPr/>
          <a:lstStyle/>
          <a:p>
            <a:fld id="{B932AE54-C7EB-4431-ADEB-1EE13A50C741}"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r>
              <a:rPr lang="en-US" smtClean="0"/>
              <a:t>City of West Hollywood - Rent Stabilization &amp; Housing Division - (323) 848-6450</a:t>
            </a:r>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n-US" dirty="0" smtClean="0"/>
              <a:t>City of  West Hollywood      Rent Stabilization and Housing Division      323-848-6450</a:t>
            </a: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932AE54-C7EB-4431-ADEB-1EE13A50C74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hf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hyperlink" Target="http://www.dca.ca.gov/publications/landlordbook/index.shtml"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5.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hyperlink" Target="http://www.lasuperiorcourt.org/locations" TargetMode="External"/><Relationship Id="rId3" Type="http://schemas.openxmlformats.org/officeDocument/2006/relationships/image" Target="../media/image3.jpeg"/><Relationship Id="rId7" Type="http://schemas.openxmlformats.org/officeDocument/2006/relationships/hyperlink" Target="http://www.lacba.org/"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hyperlink" Target="http://www.evictiondefensenetwork.org/" TargetMode="External"/><Relationship Id="rId5" Type="http://schemas.openxmlformats.org/officeDocument/2006/relationships/hyperlink" Target="http://www.cesinaction.org/" TargetMode="External"/><Relationship Id="rId10" Type="http://schemas.openxmlformats.org/officeDocument/2006/relationships/hyperlink" Target="http://www.disabilityrightsca.org/" TargetMode="External"/><Relationship Id="rId4" Type="http://schemas.openxmlformats.org/officeDocument/2006/relationships/hyperlink" Target="http://www.bettzedek.org/" TargetMode="External"/><Relationship Id="rId9" Type="http://schemas.openxmlformats.org/officeDocument/2006/relationships/hyperlink" Target="http://www.dca.lacounty.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www.weho.org/" TargetMode="External"/><Relationship Id="rId7" Type="http://schemas.openxmlformats.org/officeDocument/2006/relationships/hyperlink" Target="http://www.lawestvector.org/"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hyperlink" Target="http://www.lasd.org/lasdservices.html" TargetMode="External"/><Relationship Id="rId5" Type="http://schemas.openxmlformats.org/officeDocument/2006/relationships/hyperlink" Target="http://www.lacofd.org/" TargetMode="External"/><Relationship Id="rId4" Type="http://schemas.openxmlformats.org/officeDocument/2006/relationships/hyperlink" Target="https://www.firelacounty.gov/"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RSH@weho.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www.weho.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Tenant Basics</a:t>
            </a:r>
            <a:endParaRPr lang="en-US" dirty="0"/>
          </a:p>
        </p:txBody>
      </p:sp>
      <p:sp>
        <p:nvSpPr>
          <p:cNvPr id="3" name="Subtitle 2"/>
          <p:cNvSpPr>
            <a:spLocks noGrp="1"/>
          </p:cNvSpPr>
          <p:nvPr>
            <p:ph type="subTitle" idx="1"/>
          </p:nvPr>
        </p:nvSpPr>
        <p:spPr/>
        <p:txBody>
          <a:bodyPr/>
          <a:lstStyle/>
          <a:p>
            <a:r>
              <a:rPr lang="en-US" dirty="0" smtClean="0"/>
              <a:t>The rights and responsibilities of renters in the City of West Hollywood.  Part one of a two part series.</a:t>
            </a:r>
            <a:endParaRPr lang="en-US" dirty="0"/>
          </a:p>
        </p:txBody>
      </p:sp>
      <p:sp>
        <p:nvSpPr>
          <p:cNvPr id="7" name="Rectangle 6"/>
          <p:cNvSpPr/>
          <p:nvPr/>
        </p:nvSpPr>
        <p:spPr>
          <a:xfrm>
            <a:off x="8458200" y="6629400"/>
            <a:ext cx="588623" cy="338554"/>
          </a:xfrm>
          <a:prstGeom prst="rect">
            <a:avLst/>
          </a:prstGeom>
        </p:spPr>
        <p:txBody>
          <a:bodyPr wrap="none">
            <a:spAutoFit/>
          </a:bodyPr>
          <a:lstStyle/>
          <a:p>
            <a:pPr lvl="0"/>
            <a:r>
              <a:rPr lang="en-US" sz="800" dirty="0" smtClean="0">
                <a:solidFill>
                  <a:prstClr val="black"/>
                </a:solidFill>
              </a:rPr>
              <a:t>2/5/2019</a:t>
            </a:r>
          </a:p>
          <a:p>
            <a:pPr lvl="0"/>
            <a:endParaRPr lang="en-US" sz="800" dirty="0">
              <a:solidFill>
                <a:prstClr val="black"/>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604" y="762000"/>
            <a:ext cx="1395717"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16574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Moving-in</a:t>
            </a:r>
            <a:endParaRPr lang="en-US" sz="3200" dirty="0"/>
          </a:p>
        </p:txBody>
      </p:sp>
      <p:sp>
        <p:nvSpPr>
          <p:cNvPr id="3" name="Content Placeholder 2"/>
          <p:cNvSpPr>
            <a:spLocks noGrp="1"/>
          </p:cNvSpPr>
          <p:nvPr>
            <p:ph idx="1"/>
          </p:nvPr>
        </p:nvSpPr>
        <p:spPr>
          <a:xfrm>
            <a:off x="457200" y="1600200"/>
            <a:ext cx="8077200" cy="4800600"/>
          </a:xfrm>
        </p:spPr>
        <p:txBody>
          <a:bodyPr>
            <a:normAutofit/>
          </a:bodyPr>
          <a:lstStyle/>
          <a:p>
            <a:pPr marL="0" indent="0">
              <a:buNone/>
            </a:pPr>
            <a:r>
              <a:rPr lang="en-US" sz="1900" dirty="0" smtClean="0"/>
              <a:t>Moving Van Policy</a:t>
            </a:r>
          </a:p>
          <a:p>
            <a:pPr marL="0" indent="0">
              <a:buNone/>
            </a:pPr>
            <a:endParaRPr lang="en-US" sz="1900" dirty="0" smtClean="0"/>
          </a:p>
          <a:p>
            <a:pPr marL="0" indent="0">
              <a:buNone/>
            </a:pPr>
            <a:r>
              <a:rPr lang="en-US" sz="1900" dirty="0" smtClean="0"/>
              <a:t>Obtain a “Residential </a:t>
            </a:r>
            <a:r>
              <a:rPr lang="en-US" sz="1900" dirty="0"/>
              <a:t>Moving &amp; Large Vehicle” permit </a:t>
            </a:r>
            <a:r>
              <a:rPr lang="en-US" sz="1900" dirty="0" smtClean="0"/>
              <a:t>from the Parking Counter at City Hall if </a:t>
            </a:r>
            <a:r>
              <a:rPr lang="en-US" sz="1900" dirty="0"/>
              <a:t>you anticipate using a parking space on the street for loading or </a:t>
            </a:r>
            <a:r>
              <a:rPr lang="en-US" sz="1900" dirty="0" smtClean="0"/>
              <a:t>unloading a moving van or truck. </a:t>
            </a:r>
            <a:r>
              <a:rPr lang="en-US" sz="1900" dirty="0"/>
              <a:t>The permit entitles you to reserve a parking space for a vehicle on the street on moving day</a:t>
            </a:r>
            <a:r>
              <a:rPr lang="en-US" sz="1900" dirty="0" smtClean="0"/>
              <a:t>.</a:t>
            </a:r>
          </a:p>
          <a:p>
            <a:pPr marL="0" indent="0">
              <a:buNone/>
            </a:pPr>
            <a:endParaRPr lang="en-US" sz="1900" dirty="0"/>
          </a:p>
          <a:p>
            <a:pPr marL="0" indent="0">
              <a:buNone/>
            </a:pPr>
            <a:r>
              <a:rPr lang="en-US" sz="1900" dirty="0" smtClean="0"/>
              <a:t>“No Parking” signs received with the permit must be posted at least 72 hours in advance of moving day in order to have parked cars towed.</a:t>
            </a:r>
          </a:p>
          <a:p>
            <a:pPr marL="0" indent="0">
              <a:buNone/>
            </a:pPr>
            <a:endParaRPr lang="en-US" sz="1900" dirty="0"/>
          </a:p>
          <a:p>
            <a:pPr marL="0" indent="0">
              <a:buNone/>
            </a:pPr>
            <a:r>
              <a:rPr lang="en-US" sz="1900" dirty="0" smtClean="0"/>
              <a:t>A </a:t>
            </a:r>
            <a:r>
              <a:rPr lang="en-US" sz="1900" dirty="0"/>
              <a:t>permit is not required for the moving van if it will be parked in a driveway or parking lot. </a:t>
            </a:r>
            <a:r>
              <a:rPr lang="en-US" sz="2000" dirty="0"/>
              <a:t/>
            </a:r>
            <a:br>
              <a:rPr lang="en-US" sz="2000" dirty="0"/>
            </a:br>
            <a:r>
              <a:rPr lang="en-US" sz="2000" dirty="0"/>
              <a:t>	</a:t>
            </a:r>
            <a:r>
              <a:rPr lang="en-US" sz="2000" dirty="0" smtClean="0"/>
              <a:t>	</a:t>
            </a:r>
          </a:p>
          <a:p>
            <a:pPr marL="0" indent="0">
              <a:buNone/>
            </a:pPr>
            <a:r>
              <a:rPr lang="en-US" sz="2000" dirty="0" smtClean="0"/>
              <a:t>	</a:t>
            </a:r>
          </a:p>
          <a:p>
            <a:pPr marL="0" indent="0">
              <a:buNone/>
            </a:pPr>
            <a:endParaRPr lang="en-US" dirty="0"/>
          </a:p>
        </p:txBody>
      </p:sp>
      <p:sp>
        <p:nvSpPr>
          <p:cNvPr id="4" name="Date Placeholder 3"/>
          <p:cNvSpPr>
            <a:spLocks noGrp="1"/>
          </p:cNvSpPr>
          <p:nvPr>
            <p:ph type="dt" sz="half" idx="10"/>
          </p:nvPr>
        </p:nvSpPr>
        <p:spPr>
          <a:xfrm>
            <a:off x="457200" y="18288"/>
            <a:ext cx="5943600" cy="329184"/>
          </a:xfrm>
        </p:spPr>
        <p:txBody>
          <a:bodyPr/>
          <a:lstStyle/>
          <a:p>
            <a:r>
              <a:rPr lang="en-US" dirty="0" smtClean="0"/>
              <a:t>City of West Hollywood - Rent Stabilization &amp; Housing Division - (323) 848-6450</a:t>
            </a:r>
            <a:endParaRPr lang="en-US" dirty="0"/>
          </a:p>
        </p:txBody>
      </p:sp>
      <p:sp>
        <p:nvSpPr>
          <p:cNvPr id="5" name="Slide Number Placeholder 4"/>
          <p:cNvSpPr>
            <a:spLocks noGrp="1"/>
          </p:cNvSpPr>
          <p:nvPr>
            <p:ph type="sldNum" sz="quarter" idx="12"/>
          </p:nvPr>
        </p:nvSpPr>
        <p:spPr/>
        <p:txBody>
          <a:bodyPr/>
          <a:lstStyle/>
          <a:p>
            <a:fld id="{B932AE54-C7EB-4431-ADEB-1EE13A50C741}" type="slidenum">
              <a:rPr lang="en-US" smtClean="0"/>
              <a:t>10</a:t>
            </a:fld>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3920" y="6035040"/>
            <a:ext cx="556953" cy="51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8458200" y="6629400"/>
            <a:ext cx="588623" cy="338554"/>
          </a:xfrm>
          <a:prstGeom prst="rect">
            <a:avLst/>
          </a:prstGeom>
        </p:spPr>
        <p:txBody>
          <a:bodyPr wrap="none">
            <a:spAutoFit/>
          </a:bodyPr>
          <a:lstStyle/>
          <a:p>
            <a:pPr lvl="0"/>
            <a:r>
              <a:rPr lang="en-US" sz="800" dirty="0" smtClean="0">
                <a:solidFill>
                  <a:prstClr val="black"/>
                </a:solidFill>
              </a:rPr>
              <a:t>2/5/2019</a:t>
            </a:r>
          </a:p>
          <a:p>
            <a:pPr lvl="0"/>
            <a:endParaRPr lang="en-US" sz="800" dirty="0">
              <a:solidFill>
                <a:prstClr val="black"/>
              </a:solidFill>
            </a:endParaRPr>
          </a:p>
        </p:txBody>
      </p:sp>
    </p:spTree>
    <p:extLst>
      <p:ext uri="{BB962C8B-B14F-4D97-AF65-F5344CB8AC3E}">
        <p14:creationId xmlns:p14="http://schemas.microsoft.com/office/powerpoint/2010/main" val="780857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6019800" cy="329184"/>
          </a:xfrm>
        </p:spPr>
        <p:txBody>
          <a:bodyPr/>
          <a:lstStyle/>
          <a:p>
            <a:r>
              <a:rPr lang="en-US" dirty="0" smtClean="0"/>
              <a:t>City of West Hollywood - Rent Stabilization &amp; Housing Division - (323) 848-6450</a:t>
            </a:r>
            <a:endParaRPr lang="en-US" dirty="0"/>
          </a:p>
        </p:txBody>
      </p:sp>
      <p:sp>
        <p:nvSpPr>
          <p:cNvPr id="3" name="Slide Number Placeholder 2"/>
          <p:cNvSpPr>
            <a:spLocks noGrp="1"/>
          </p:cNvSpPr>
          <p:nvPr>
            <p:ph type="sldNum" sz="quarter" idx="12"/>
          </p:nvPr>
        </p:nvSpPr>
        <p:spPr/>
        <p:txBody>
          <a:bodyPr/>
          <a:lstStyle/>
          <a:p>
            <a:fld id="{B932AE54-C7EB-4431-ADEB-1EE13A50C741}" type="slidenum">
              <a:rPr lang="en-US" smtClean="0"/>
              <a:t>11</a:t>
            </a:fld>
            <a:endParaRPr lang="en-US" dirty="0"/>
          </a:p>
        </p:txBody>
      </p:sp>
      <p:sp>
        <p:nvSpPr>
          <p:cNvPr id="4" name="Title 1"/>
          <p:cNvSpPr txBox="1">
            <a:spLocks/>
          </p:cNvSpPr>
          <p:nvPr/>
        </p:nvSpPr>
        <p:spPr>
          <a:xfrm>
            <a:off x="457200" y="914400"/>
            <a:ext cx="3581400" cy="685800"/>
          </a:xfrm>
          <a:prstGeom prst="rect">
            <a:avLst/>
          </a:prstGeom>
        </p:spPr>
        <p:txBody>
          <a:bodyP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3200" dirty="0" smtClean="0"/>
              <a:t>Moving-in  cont’d.</a:t>
            </a:r>
            <a:endParaRPr lang="en-US" sz="3200" dirty="0"/>
          </a:p>
        </p:txBody>
      </p:sp>
      <p:sp>
        <p:nvSpPr>
          <p:cNvPr id="8" name="TextBox 7"/>
          <p:cNvSpPr txBox="1"/>
          <p:nvPr/>
        </p:nvSpPr>
        <p:spPr>
          <a:xfrm>
            <a:off x="457200" y="1828800"/>
            <a:ext cx="4038600" cy="3693319"/>
          </a:xfrm>
          <a:prstGeom prst="rect">
            <a:avLst/>
          </a:prstGeom>
          <a:noFill/>
        </p:spPr>
        <p:txBody>
          <a:bodyPr wrap="square" rtlCol="0">
            <a:spAutoFit/>
          </a:bodyPr>
          <a:lstStyle/>
          <a:p>
            <a:r>
              <a:rPr lang="en-US" dirty="0" smtClean="0"/>
              <a:t>California Department of Consumer Affairs recommends tenants and landlords jointly do a room by room inventory of the rental unit’s condition within three days of moving in.</a:t>
            </a:r>
          </a:p>
          <a:p>
            <a:endParaRPr lang="en-US" dirty="0"/>
          </a:p>
          <a:p>
            <a:r>
              <a:rPr lang="en-US" dirty="0" smtClean="0"/>
              <a:t>The Department’s publication “California Tenants” contains a form to use for this purpose (link below). </a:t>
            </a:r>
          </a:p>
          <a:p>
            <a:endParaRPr lang="en-US" dirty="0"/>
          </a:p>
          <a:p>
            <a:r>
              <a:rPr lang="en-US" dirty="0" smtClean="0"/>
              <a:t>Keep it, your lease and your copy of the Re-Registration form in a safe place for future reference.</a:t>
            </a: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9374555"/>
              </p:ext>
            </p:extLst>
          </p:nvPr>
        </p:nvGraphicFramePr>
        <p:xfrm>
          <a:off x="4953000" y="897384"/>
          <a:ext cx="3730687" cy="4828032"/>
        </p:xfrm>
        <a:graphic>
          <a:graphicData uri="http://schemas.openxmlformats.org/presentationml/2006/ole">
            <mc:AlternateContent xmlns:mc="http://schemas.openxmlformats.org/markup-compatibility/2006">
              <mc:Choice xmlns:v="urn:schemas-microsoft-com:vml" Requires="v">
                <p:oleObj spid="_x0000_s1113" name="Acrobat Document" r:id="rId4" imgW="4663359" imgH="6035040" progId="Acrobat.Document.11">
                  <p:embed/>
                </p:oleObj>
              </mc:Choice>
              <mc:Fallback>
                <p:oleObj name="Acrobat Document" r:id="rId4" imgW="4663359" imgH="6035040" progId="Acrobat.Document.11">
                  <p:embed/>
                  <p:pic>
                    <p:nvPicPr>
                      <p:cNvPr id="0" name=""/>
                      <p:cNvPicPr/>
                      <p:nvPr/>
                    </p:nvPicPr>
                    <p:blipFill>
                      <a:blip r:embed="rId5"/>
                      <a:stretch>
                        <a:fillRect/>
                      </a:stretch>
                    </p:blipFill>
                    <p:spPr>
                      <a:xfrm>
                        <a:off x="4953000" y="897384"/>
                        <a:ext cx="3730687" cy="4828032"/>
                      </a:xfrm>
                      <a:prstGeom prst="rect">
                        <a:avLst/>
                      </a:prstGeom>
                      <a:ln>
                        <a:solidFill>
                          <a:schemeClr val="accent1"/>
                        </a:solidFill>
                      </a:ln>
                    </p:spPr>
                  </p:pic>
                </p:oleObj>
              </mc:Fallback>
            </mc:AlternateContent>
          </a:graphicData>
        </a:graphic>
      </p:graphicFrame>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03920" y="6126480"/>
            <a:ext cx="556953" cy="51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04800" y="5791200"/>
            <a:ext cx="6934200" cy="369332"/>
          </a:xfrm>
          <a:prstGeom prst="rect">
            <a:avLst/>
          </a:prstGeom>
          <a:noFill/>
        </p:spPr>
        <p:txBody>
          <a:bodyPr wrap="square" rtlCol="0">
            <a:spAutoFit/>
          </a:bodyPr>
          <a:lstStyle/>
          <a:p>
            <a:r>
              <a:rPr lang="en-US" dirty="0" smtClean="0">
                <a:hlinkClick r:id="rId7"/>
              </a:rPr>
              <a:t>http</a:t>
            </a:r>
            <a:r>
              <a:rPr lang="en-US" dirty="0">
                <a:hlinkClick r:id="rId7"/>
              </a:rPr>
              <a:t>://www.dca.ca.gov/publications/landlordbook/index.shtml</a:t>
            </a:r>
            <a:endParaRPr lang="en-US" dirty="0"/>
          </a:p>
        </p:txBody>
      </p:sp>
      <p:sp>
        <p:nvSpPr>
          <p:cNvPr id="11" name="Rectangle 10"/>
          <p:cNvSpPr/>
          <p:nvPr/>
        </p:nvSpPr>
        <p:spPr>
          <a:xfrm>
            <a:off x="8458200" y="6629400"/>
            <a:ext cx="588623" cy="338554"/>
          </a:xfrm>
          <a:prstGeom prst="rect">
            <a:avLst/>
          </a:prstGeom>
        </p:spPr>
        <p:txBody>
          <a:bodyPr wrap="none">
            <a:spAutoFit/>
          </a:bodyPr>
          <a:lstStyle/>
          <a:p>
            <a:pPr lvl="0"/>
            <a:r>
              <a:rPr lang="en-US" sz="800" dirty="0" smtClean="0">
                <a:solidFill>
                  <a:prstClr val="black"/>
                </a:solidFill>
              </a:rPr>
              <a:t>2/5/2019</a:t>
            </a:r>
          </a:p>
          <a:p>
            <a:pPr lvl="0"/>
            <a:endParaRPr lang="en-US" sz="800" dirty="0">
              <a:solidFill>
                <a:prstClr val="black"/>
              </a:solidFill>
            </a:endParaRPr>
          </a:p>
        </p:txBody>
      </p:sp>
    </p:spTree>
    <p:extLst>
      <p:ext uri="{BB962C8B-B14F-4D97-AF65-F5344CB8AC3E}">
        <p14:creationId xmlns:p14="http://schemas.microsoft.com/office/powerpoint/2010/main" val="1021324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ormAutofit/>
          </a:bodyPr>
          <a:lstStyle/>
          <a:p>
            <a:r>
              <a:rPr lang="en-US" sz="3200" dirty="0" smtClean="0"/>
              <a:t>Rent payments</a:t>
            </a:r>
            <a:endParaRPr lang="en-US" sz="3200" dirty="0"/>
          </a:p>
        </p:txBody>
      </p:sp>
      <p:sp>
        <p:nvSpPr>
          <p:cNvPr id="3" name="Date Placeholder 2"/>
          <p:cNvSpPr>
            <a:spLocks noGrp="1"/>
          </p:cNvSpPr>
          <p:nvPr>
            <p:ph type="dt" sz="half" idx="10"/>
          </p:nvPr>
        </p:nvSpPr>
        <p:spPr>
          <a:xfrm>
            <a:off x="457200" y="18288"/>
            <a:ext cx="5867400" cy="329184"/>
          </a:xfrm>
        </p:spPr>
        <p:txBody>
          <a:bodyPr/>
          <a:lstStyle/>
          <a:p>
            <a:r>
              <a:rPr lang="en-US" dirty="0" smtClean="0"/>
              <a:t>City of West Hollywood - Rent Stabilization &amp; Housing Division - (323) 848-6450</a:t>
            </a:r>
            <a:endParaRPr lang="en-US" dirty="0"/>
          </a:p>
        </p:txBody>
      </p:sp>
      <p:sp>
        <p:nvSpPr>
          <p:cNvPr id="4" name="Slide Number Placeholder 3"/>
          <p:cNvSpPr>
            <a:spLocks noGrp="1"/>
          </p:cNvSpPr>
          <p:nvPr>
            <p:ph type="sldNum" sz="quarter" idx="12"/>
          </p:nvPr>
        </p:nvSpPr>
        <p:spPr/>
        <p:txBody>
          <a:bodyPr/>
          <a:lstStyle/>
          <a:p>
            <a:fld id="{B932AE54-C7EB-4431-ADEB-1EE13A50C741}" type="slidenum">
              <a:rPr lang="en-US" smtClean="0"/>
              <a:t>12</a:t>
            </a:fld>
            <a:endParaRPr lang="en-US" dirty="0"/>
          </a:p>
        </p:txBody>
      </p:sp>
      <p:sp>
        <p:nvSpPr>
          <p:cNvPr id="5" name="TextBox 4"/>
          <p:cNvSpPr txBox="1"/>
          <p:nvPr/>
        </p:nvSpPr>
        <p:spPr>
          <a:xfrm>
            <a:off x="457200" y="1752600"/>
            <a:ext cx="8229600" cy="3416320"/>
          </a:xfrm>
          <a:prstGeom prst="rect">
            <a:avLst/>
          </a:prstGeom>
          <a:noFill/>
        </p:spPr>
        <p:txBody>
          <a:bodyPr wrap="square" rtlCol="0">
            <a:spAutoFit/>
          </a:bodyPr>
          <a:lstStyle/>
          <a:p>
            <a:r>
              <a:rPr lang="en-US" dirty="0" smtClean="0"/>
              <a:t>Lease states how much, when, to whom and method of payment allowed.</a:t>
            </a:r>
          </a:p>
          <a:p>
            <a:endParaRPr lang="en-US" dirty="0"/>
          </a:p>
          <a:p>
            <a:r>
              <a:rPr lang="en-US" dirty="0" smtClean="0"/>
              <a:t>Electronic payments cannot be the sole way the tenant is required to pay rent.</a:t>
            </a:r>
          </a:p>
          <a:p>
            <a:endParaRPr lang="en-US" dirty="0"/>
          </a:p>
          <a:p>
            <a:r>
              <a:rPr lang="en-US" dirty="0" smtClean="0"/>
              <a:t>Neither California law, nor the Rent Stabilization Ordinance, provide a grace period for paying rent.</a:t>
            </a:r>
          </a:p>
          <a:p>
            <a:endParaRPr lang="en-US" dirty="0"/>
          </a:p>
          <a:p>
            <a:r>
              <a:rPr lang="en-US" dirty="0" smtClean="0"/>
              <a:t>However, the RSO states the rent must be five or more days late before a late fee can be charged, and the late fee is limited to 1%.</a:t>
            </a:r>
          </a:p>
          <a:p>
            <a:endParaRPr lang="en-US" dirty="0"/>
          </a:p>
          <a:p>
            <a:r>
              <a:rPr lang="en-US" dirty="0" smtClean="0"/>
              <a:t>The RSO states that the fee for a bounced check may not exceed the amount the landlord’s bank charges the landlord.</a:t>
            </a:r>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1040" y="6035040"/>
            <a:ext cx="556953" cy="51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8458200" y="6629400"/>
            <a:ext cx="588623" cy="338554"/>
          </a:xfrm>
          <a:prstGeom prst="rect">
            <a:avLst/>
          </a:prstGeom>
        </p:spPr>
        <p:txBody>
          <a:bodyPr wrap="none">
            <a:spAutoFit/>
          </a:bodyPr>
          <a:lstStyle/>
          <a:p>
            <a:pPr lvl="0"/>
            <a:r>
              <a:rPr lang="en-US" sz="800" dirty="0" smtClean="0">
                <a:solidFill>
                  <a:prstClr val="black"/>
                </a:solidFill>
              </a:rPr>
              <a:t>2/5/2019</a:t>
            </a:r>
          </a:p>
          <a:p>
            <a:pPr lvl="0"/>
            <a:endParaRPr lang="en-US" sz="800" dirty="0">
              <a:solidFill>
                <a:prstClr val="black"/>
              </a:solidFill>
            </a:endParaRPr>
          </a:p>
        </p:txBody>
      </p:sp>
    </p:spTree>
    <p:extLst>
      <p:ext uri="{BB962C8B-B14F-4D97-AF65-F5344CB8AC3E}">
        <p14:creationId xmlns:p14="http://schemas.microsoft.com/office/powerpoint/2010/main" val="26871538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Registration fee pass-through </a:t>
            </a:r>
            <a:endParaRPr lang="en-US" sz="3200" dirty="0"/>
          </a:p>
        </p:txBody>
      </p:sp>
      <p:sp>
        <p:nvSpPr>
          <p:cNvPr id="3" name="Date Placeholder 2"/>
          <p:cNvSpPr>
            <a:spLocks noGrp="1"/>
          </p:cNvSpPr>
          <p:nvPr>
            <p:ph type="dt" sz="half" idx="10"/>
          </p:nvPr>
        </p:nvSpPr>
        <p:spPr>
          <a:xfrm>
            <a:off x="457200" y="18288"/>
            <a:ext cx="6705600" cy="329184"/>
          </a:xfrm>
        </p:spPr>
        <p:txBody>
          <a:bodyPr/>
          <a:lstStyle/>
          <a:p>
            <a:r>
              <a:rPr lang="en-US" dirty="0" smtClean="0"/>
              <a:t>City of West Hollywood - Rent Stabilization &amp; Housing Division - (323) 848-6450</a:t>
            </a:r>
            <a:endParaRPr lang="en-US" dirty="0"/>
          </a:p>
        </p:txBody>
      </p:sp>
      <p:sp>
        <p:nvSpPr>
          <p:cNvPr id="4" name="Slide Number Placeholder 3"/>
          <p:cNvSpPr>
            <a:spLocks noGrp="1"/>
          </p:cNvSpPr>
          <p:nvPr>
            <p:ph type="sldNum" sz="quarter" idx="12"/>
          </p:nvPr>
        </p:nvSpPr>
        <p:spPr/>
        <p:txBody>
          <a:bodyPr/>
          <a:lstStyle/>
          <a:p>
            <a:fld id="{B932AE54-C7EB-4431-ADEB-1EE13A50C741}" type="slidenum">
              <a:rPr lang="en-US" smtClean="0"/>
              <a:t>13</a:t>
            </a:fld>
            <a:endParaRPr lang="en-US" dirty="0"/>
          </a:p>
        </p:txBody>
      </p:sp>
      <p:sp>
        <p:nvSpPr>
          <p:cNvPr id="5" name="TextBox 4"/>
          <p:cNvSpPr txBox="1"/>
          <p:nvPr/>
        </p:nvSpPr>
        <p:spPr>
          <a:xfrm>
            <a:off x="742765" y="1524000"/>
            <a:ext cx="7715435" cy="5078313"/>
          </a:xfrm>
          <a:prstGeom prst="rect">
            <a:avLst/>
          </a:prstGeom>
          <a:noFill/>
        </p:spPr>
        <p:txBody>
          <a:bodyPr wrap="square" rtlCol="0">
            <a:spAutoFit/>
          </a:bodyPr>
          <a:lstStyle/>
          <a:p>
            <a:r>
              <a:rPr lang="en-US" dirty="0" smtClean="0"/>
              <a:t>Landlords are billed an annual Registration Fee for every unit subject to the RSO.  This fee pays for the operation costs of the Rent Stabilization program.</a:t>
            </a:r>
          </a:p>
          <a:p>
            <a:endParaRPr lang="en-US" dirty="0"/>
          </a:p>
          <a:p>
            <a:r>
              <a:rPr lang="en-US" dirty="0" smtClean="0"/>
              <a:t>One-half of the fee can be passed through to the unit’s tenants, but not as a lump sum.  The fee amount passed-through must be prorated over 12 months.</a:t>
            </a:r>
          </a:p>
          <a:p>
            <a:endParaRPr lang="en-US" dirty="0"/>
          </a:p>
          <a:p>
            <a:r>
              <a:rPr lang="en-US" dirty="0" smtClean="0"/>
              <a:t>Since July 1, 1993, the fee was $120 per year per unit.  The landlord could pass-through $60, making the prorated amount $5 per month for the tenant.</a:t>
            </a:r>
          </a:p>
          <a:p>
            <a:endParaRPr lang="en-US" dirty="0"/>
          </a:p>
          <a:p>
            <a:r>
              <a:rPr lang="en-US" dirty="0" smtClean="0"/>
              <a:t>As of July 1, 2017, the fee was raised to $144 per year per unit.  The landlord can pass-through $72, making the prorated amount $6 per month.</a:t>
            </a:r>
          </a:p>
          <a:p>
            <a:endParaRPr lang="en-US" dirty="0"/>
          </a:p>
          <a:p>
            <a:r>
              <a:rPr lang="en-US" dirty="0" smtClean="0"/>
              <a:t>Because the fee pass-through is not considered “rent” under the Ordinance, it has no impact on the amount or timing of rent increases.</a:t>
            </a:r>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1040" y="6126480"/>
            <a:ext cx="556953" cy="51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8458200" y="6629400"/>
            <a:ext cx="588623" cy="338554"/>
          </a:xfrm>
          <a:prstGeom prst="rect">
            <a:avLst/>
          </a:prstGeom>
        </p:spPr>
        <p:txBody>
          <a:bodyPr wrap="none">
            <a:spAutoFit/>
          </a:bodyPr>
          <a:lstStyle/>
          <a:p>
            <a:pPr lvl="0"/>
            <a:r>
              <a:rPr lang="en-US" sz="800" dirty="0" smtClean="0">
                <a:solidFill>
                  <a:prstClr val="black"/>
                </a:solidFill>
              </a:rPr>
              <a:t>2/5/2019</a:t>
            </a:r>
          </a:p>
          <a:p>
            <a:pPr lvl="0"/>
            <a:endParaRPr lang="en-US" sz="800" dirty="0">
              <a:solidFill>
                <a:prstClr val="black"/>
              </a:solidFill>
            </a:endParaRPr>
          </a:p>
        </p:txBody>
      </p:sp>
    </p:spTree>
    <p:extLst>
      <p:ext uri="{BB962C8B-B14F-4D97-AF65-F5344CB8AC3E}">
        <p14:creationId xmlns:p14="http://schemas.microsoft.com/office/powerpoint/2010/main" val="11960554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Registration fee </a:t>
            </a:r>
            <a:r>
              <a:rPr lang="en-US" sz="3200" dirty="0"/>
              <a:t>r</a:t>
            </a:r>
            <a:r>
              <a:rPr lang="en-US" sz="3200" dirty="0" smtClean="0"/>
              <a:t>ebate</a:t>
            </a:r>
            <a:endParaRPr lang="en-US" sz="3200" dirty="0"/>
          </a:p>
        </p:txBody>
      </p:sp>
      <p:sp>
        <p:nvSpPr>
          <p:cNvPr id="3" name="Date Placeholder 2"/>
          <p:cNvSpPr>
            <a:spLocks noGrp="1"/>
          </p:cNvSpPr>
          <p:nvPr>
            <p:ph type="dt" sz="half" idx="10"/>
          </p:nvPr>
        </p:nvSpPr>
        <p:spPr>
          <a:xfrm>
            <a:off x="457200" y="18288"/>
            <a:ext cx="6858000" cy="329184"/>
          </a:xfrm>
        </p:spPr>
        <p:txBody>
          <a:bodyPr/>
          <a:lstStyle/>
          <a:p>
            <a:r>
              <a:rPr lang="en-US" dirty="0" smtClean="0"/>
              <a:t>City of West Hollywood - Rent Stabilization &amp; Housing Division - (323) 848-6450</a:t>
            </a:r>
            <a:endParaRPr lang="en-US" dirty="0"/>
          </a:p>
        </p:txBody>
      </p:sp>
      <p:sp>
        <p:nvSpPr>
          <p:cNvPr id="4" name="Slide Number Placeholder 3"/>
          <p:cNvSpPr>
            <a:spLocks noGrp="1"/>
          </p:cNvSpPr>
          <p:nvPr>
            <p:ph type="sldNum" sz="quarter" idx="12"/>
          </p:nvPr>
        </p:nvSpPr>
        <p:spPr/>
        <p:txBody>
          <a:bodyPr/>
          <a:lstStyle/>
          <a:p>
            <a:fld id="{B932AE54-C7EB-4431-ADEB-1EE13A50C741}" type="slidenum">
              <a:rPr lang="en-US" smtClean="0"/>
              <a:t>14</a:t>
            </a:fld>
            <a:endParaRPr lang="en-US" dirty="0"/>
          </a:p>
        </p:txBody>
      </p:sp>
      <p:sp>
        <p:nvSpPr>
          <p:cNvPr id="5" name="TextBox 4"/>
          <p:cNvSpPr txBox="1"/>
          <p:nvPr/>
        </p:nvSpPr>
        <p:spPr>
          <a:xfrm>
            <a:off x="533400" y="1600200"/>
            <a:ext cx="8077200" cy="4016484"/>
          </a:xfrm>
          <a:prstGeom prst="rect">
            <a:avLst/>
          </a:prstGeom>
          <a:noFill/>
        </p:spPr>
        <p:txBody>
          <a:bodyPr wrap="square" rtlCol="0">
            <a:spAutoFit/>
          </a:bodyPr>
          <a:lstStyle/>
          <a:p>
            <a:r>
              <a:rPr lang="en-US" dirty="0" smtClean="0"/>
              <a:t>Tenants who are 62 or older, or disabled, </a:t>
            </a:r>
            <a:r>
              <a:rPr lang="en-US" u="sng" dirty="0" smtClean="0"/>
              <a:t>and</a:t>
            </a:r>
            <a:r>
              <a:rPr lang="en-US" dirty="0" smtClean="0"/>
              <a:t> very low income may apply to the City to get a rebate of the tenant portion of the registration fee.</a:t>
            </a:r>
          </a:p>
          <a:p>
            <a:endParaRPr lang="en-US" u="sng" dirty="0"/>
          </a:p>
          <a:p>
            <a:r>
              <a:rPr lang="en-US" dirty="0" smtClean="0"/>
              <a:t>Tenants may apply for the rebate up to 3 years after their eligibility began.  Any amount more than 3 years ago has been forfeited.  Here are the current income guidelines:</a:t>
            </a:r>
          </a:p>
          <a:p>
            <a:endParaRPr lang="en-US" dirty="0"/>
          </a:p>
          <a:p>
            <a:pPr marL="365747" marR="0" indent="0" algn="ctr">
              <a:spcBef>
                <a:spcPts val="400"/>
              </a:spcBef>
              <a:spcAft>
                <a:spcPts val="100"/>
              </a:spcAft>
            </a:pPr>
            <a:r>
              <a:rPr lang="en-US" b="1" u="sng" kern="1400" dirty="0" smtClean="0">
                <a:solidFill>
                  <a:srgbClr val="000000"/>
                </a:solidFill>
              </a:rPr>
              <a:t>2017 </a:t>
            </a:r>
            <a:r>
              <a:rPr lang="en-US" b="1" u="sng" kern="1400" dirty="0">
                <a:solidFill>
                  <a:srgbClr val="000000"/>
                </a:solidFill>
              </a:rPr>
              <a:t>Maximum </a:t>
            </a:r>
            <a:r>
              <a:rPr lang="en-US" b="1" u="sng" kern="1400" dirty="0" smtClean="0">
                <a:solidFill>
                  <a:srgbClr val="000000"/>
                </a:solidFill>
              </a:rPr>
              <a:t>Income</a:t>
            </a:r>
          </a:p>
          <a:p>
            <a:pPr marL="365747" marR="0" indent="0" algn="ctr">
              <a:spcBef>
                <a:spcPts val="400"/>
              </a:spcBef>
              <a:spcAft>
                <a:spcPts val="100"/>
              </a:spcAft>
            </a:pPr>
            <a:endParaRPr lang="en-US" sz="1200" kern="1400" dirty="0">
              <a:solidFill>
                <a:srgbClr val="000000"/>
              </a:solidFill>
              <a:latin typeface="Gill Sans MT"/>
            </a:endParaRPr>
          </a:p>
          <a:p>
            <a:pPr marL="182867" marR="0" indent="0" algn="ctr">
              <a:spcBef>
                <a:spcPts val="0"/>
              </a:spcBef>
              <a:spcAft>
                <a:spcPts val="100"/>
              </a:spcAft>
            </a:pPr>
            <a:r>
              <a:rPr lang="en-US" kern="1400" dirty="0">
                <a:solidFill>
                  <a:srgbClr val="000000"/>
                </a:solidFill>
              </a:rPr>
              <a:t>1-person household   </a:t>
            </a:r>
            <a:r>
              <a:rPr lang="en-US" kern="1400" dirty="0" smtClean="0">
                <a:solidFill>
                  <a:srgbClr val="000000"/>
                </a:solidFill>
              </a:rPr>
              <a:t>$33,950 or less</a:t>
            </a:r>
            <a:endParaRPr lang="en-US" sz="1200" kern="1400" dirty="0">
              <a:solidFill>
                <a:srgbClr val="000000"/>
              </a:solidFill>
              <a:latin typeface="Gill Sans MT"/>
            </a:endParaRPr>
          </a:p>
          <a:p>
            <a:pPr marL="182867" marR="0" indent="0" algn="ctr">
              <a:spcBef>
                <a:spcPts val="0"/>
              </a:spcBef>
              <a:spcAft>
                <a:spcPts val="100"/>
              </a:spcAft>
            </a:pPr>
            <a:r>
              <a:rPr lang="en-US" kern="1400" dirty="0">
                <a:solidFill>
                  <a:srgbClr val="000000"/>
                </a:solidFill>
              </a:rPr>
              <a:t>2-person household   $</a:t>
            </a:r>
            <a:r>
              <a:rPr lang="en-US" kern="1400" dirty="0" smtClean="0">
                <a:solidFill>
                  <a:srgbClr val="000000"/>
                </a:solidFill>
              </a:rPr>
              <a:t>38,800 or less</a:t>
            </a:r>
            <a:endParaRPr lang="en-US" sz="1200" kern="1400" dirty="0">
              <a:solidFill>
                <a:srgbClr val="000000"/>
              </a:solidFill>
              <a:latin typeface="Gill Sans MT"/>
            </a:endParaRPr>
          </a:p>
          <a:p>
            <a:pPr marL="182867" marR="0" indent="0" algn="ctr">
              <a:spcBef>
                <a:spcPts val="0"/>
              </a:spcBef>
              <a:spcAft>
                <a:spcPts val="100"/>
              </a:spcAft>
            </a:pPr>
            <a:r>
              <a:rPr lang="en-US" kern="1400" dirty="0">
                <a:solidFill>
                  <a:srgbClr val="000000"/>
                </a:solidFill>
              </a:rPr>
              <a:t> </a:t>
            </a:r>
            <a:endParaRPr lang="en-US" sz="1200" kern="1400" dirty="0">
              <a:solidFill>
                <a:srgbClr val="000000"/>
              </a:solidFill>
              <a:latin typeface="Gill Sans MT"/>
            </a:endParaRPr>
          </a:p>
          <a:p>
            <a:pPr>
              <a:spcAft>
                <a:spcPts val="482"/>
              </a:spcAft>
            </a:pPr>
            <a:r>
              <a:rPr lang="en-US" sz="1200" kern="1400" dirty="0">
                <a:solidFill>
                  <a:srgbClr val="000000"/>
                </a:solidFill>
                <a:latin typeface="Gill Sans MT"/>
              </a:rPr>
              <a:t> </a:t>
            </a:r>
          </a:p>
          <a:p>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1040" y="6126480"/>
            <a:ext cx="556953" cy="51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8458200" y="6629400"/>
            <a:ext cx="588623" cy="338554"/>
          </a:xfrm>
          <a:prstGeom prst="rect">
            <a:avLst/>
          </a:prstGeom>
        </p:spPr>
        <p:txBody>
          <a:bodyPr wrap="none">
            <a:spAutoFit/>
          </a:bodyPr>
          <a:lstStyle/>
          <a:p>
            <a:pPr lvl="0"/>
            <a:r>
              <a:rPr lang="en-US" sz="800" dirty="0" smtClean="0">
                <a:solidFill>
                  <a:prstClr val="black"/>
                </a:solidFill>
              </a:rPr>
              <a:t>2/5/2019</a:t>
            </a:r>
          </a:p>
          <a:p>
            <a:pPr lvl="0"/>
            <a:endParaRPr lang="en-US" sz="800" dirty="0">
              <a:solidFill>
                <a:prstClr val="black"/>
              </a:solidFill>
            </a:endParaRPr>
          </a:p>
        </p:txBody>
      </p:sp>
    </p:spTree>
    <p:extLst>
      <p:ext uri="{BB962C8B-B14F-4D97-AF65-F5344CB8AC3E}">
        <p14:creationId xmlns:p14="http://schemas.microsoft.com/office/powerpoint/2010/main" val="4109788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Rent increases</a:t>
            </a:r>
            <a:endParaRPr lang="en-US" sz="3200" dirty="0"/>
          </a:p>
        </p:txBody>
      </p:sp>
      <p:sp>
        <p:nvSpPr>
          <p:cNvPr id="3" name="Date Placeholder 2"/>
          <p:cNvSpPr>
            <a:spLocks noGrp="1"/>
          </p:cNvSpPr>
          <p:nvPr>
            <p:ph type="dt" sz="half" idx="10"/>
          </p:nvPr>
        </p:nvSpPr>
        <p:spPr>
          <a:xfrm>
            <a:off x="457200" y="18288"/>
            <a:ext cx="5867400" cy="329184"/>
          </a:xfrm>
        </p:spPr>
        <p:txBody>
          <a:bodyPr/>
          <a:lstStyle/>
          <a:p>
            <a:r>
              <a:rPr lang="en-US" dirty="0" smtClean="0"/>
              <a:t>City of West Hollywood - Rent Stabilization &amp; Housing Division - (323) 848-6450</a:t>
            </a:r>
            <a:endParaRPr lang="en-US" dirty="0"/>
          </a:p>
        </p:txBody>
      </p:sp>
      <p:sp>
        <p:nvSpPr>
          <p:cNvPr id="4" name="Slide Number Placeholder 3"/>
          <p:cNvSpPr>
            <a:spLocks noGrp="1"/>
          </p:cNvSpPr>
          <p:nvPr>
            <p:ph type="sldNum" sz="quarter" idx="12"/>
          </p:nvPr>
        </p:nvSpPr>
        <p:spPr/>
        <p:txBody>
          <a:bodyPr/>
          <a:lstStyle/>
          <a:p>
            <a:fld id="{B932AE54-C7EB-4431-ADEB-1EE13A50C741}" type="slidenum">
              <a:rPr lang="en-US" smtClean="0"/>
              <a:t>15</a:t>
            </a:fld>
            <a:endParaRPr lang="en-US" dirty="0"/>
          </a:p>
        </p:txBody>
      </p:sp>
      <p:sp>
        <p:nvSpPr>
          <p:cNvPr id="6" name="Rectangle 5"/>
          <p:cNvSpPr/>
          <p:nvPr/>
        </p:nvSpPr>
        <p:spPr>
          <a:xfrm>
            <a:off x="609600" y="1524000"/>
            <a:ext cx="7239000" cy="4447371"/>
          </a:xfrm>
          <a:prstGeom prst="rect">
            <a:avLst/>
          </a:prstGeom>
        </p:spPr>
        <p:txBody>
          <a:bodyPr wrap="square">
            <a:spAutoFit/>
          </a:bodyPr>
          <a:lstStyle/>
          <a:p>
            <a:pPr lvl="0" fontAlgn="base">
              <a:spcBef>
                <a:spcPct val="20000"/>
              </a:spcBef>
              <a:spcAft>
                <a:spcPct val="0"/>
              </a:spcAft>
              <a:buClr>
                <a:schemeClr val="accent1"/>
              </a:buClr>
              <a:buSzPct val="85000"/>
            </a:pPr>
            <a:r>
              <a:rPr lang="en-US" altLang="en-US" sz="2000" dirty="0" smtClean="0"/>
              <a:t>The </a:t>
            </a:r>
            <a:r>
              <a:rPr lang="en-US" altLang="en-US" sz="2000" dirty="0"/>
              <a:t>rent may be increased </a:t>
            </a:r>
            <a:r>
              <a:rPr lang="en-US" altLang="en-US" sz="2000" dirty="0" smtClean="0"/>
              <a:t>by the annual general adjustment  (AGA) after </a:t>
            </a:r>
            <a:r>
              <a:rPr lang="en-US" altLang="en-US" sz="2000" dirty="0"/>
              <a:t>the tenant has lived in the unit for at least 12 months, or when at least 12 months have passed since the tenant’s last rent increase</a:t>
            </a:r>
            <a:r>
              <a:rPr lang="en-US" altLang="en-US" sz="2000" dirty="0" smtClean="0"/>
              <a:t>.</a:t>
            </a:r>
          </a:p>
          <a:p>
            <a:pPr lvl="0" fontAlgn="base">
              <a:spcBef>
                <a:spcPct val="20000"/>
              </a:spcBef>
              <a:spcAft>
                <a:spcPct val="0"/>
              </a:spcAft>
              <a:buClr>
                <a:schemeClr val="accent1"/>
              </a:buClr>
              <a:buSzPct val="85000"/>
            </a:pPr>
            <a:endParaRPr lang="en-US" altLang="en-US" sz="2000" dirty="0" smtClean="0"/>
          </a:p>
          <a:p>
            <a:pPr fontAlgn="base">
              <a:spcBef>
                <a:spcPct val="20000"/>
              </a:spcBef>
              <a:spcAft>
                <a:spcPct val="0"/>
              </a:spcAft>
              <a:buClr>
                <a:schemeClr val="accent1"/>
              </a:buClr>
              <a:buSzPct val="85000"/>
            </a:pPr>
            <a:r>
              <a:rPr lang="en-US" altLang="en-US" sz="2000" dirty="0"/>
              <a:t>The AGA is calculated by taking 75% of the rise in Los Angeles area Consumer Price Index from May to May every year and rounding it to the nearest one-quarter of one per </a:t>
            </a:r>
            <a:r>
              <a:rPr lang="en-US" altLang="en-US" sz="2000" dirty="0" smtClean="0"/>
              <a:t>cent.</a:t>
            </a:r>
          </a:p>
          <a:p>
            <a:pPr fontAlgn="base">
              <a:spcBef>
                <a:spcPct val="20000"/>
              </a:spcBef>
              <a:spcAft>
                <a:spcPct val="0"/>
              </a:spcAft>
              <a:buClr>
                <a:schemeClr val="accent1"/>
              </a:buClr>
              <a:buSzPct val="85000"/>
            </a:pPr>
            <a:endParaRPr lang="en-US" altLang="en-US" sz="2000" dirty="0"/>
          </a:p>
          <a:p>
            <a:pPr fontAlgn="base">
              <a:spcBef>
                <a:spcPct val="20000"/>
              </a:spcBef>
              <a:spcAft>
                <a:spcPct val="0"/>
              </a:spcAft>
              <a:buClr>
                <a:schemeClr val="accent1"/>
              </a:buClr>
              <a:buSzPct val="85000"/>
            </a:pPr>
            <a:r>
              <a:rPr lang="en-US" altLang="en-US" sz="2000" dirty="0" smtClean="0"/>
              <a:t>The resultant percentage is the AGA as of September 1, and covers all rent increases effective through August 31 of the next year.</a:t>
            </a:r>
            <a:endParaRPr lang="en-US" altLang="en-US" sz="2000" dirty="0"/>
          </a:p>
          <a:p>
            <a:pPr algn="just">
              <a:spcBef>
                <a:spcPct val="50000"/>
              </a:spcBef>
            </a:pPr>
            <a:r>
              <a:rPr lang="en-US" altLang="en-US" b="1" dirty="0" err="1" smtClean="0">
                <a:solidFill>
                  <a:schemeClr val="bg1"/>
                </a:solidFill>
                <a:latin typeface="Arial Black" pitchFamily="34" charset="0"/>
              </a:rPr>
              <a:t>ast</a:t>
            </a:r>
            <a:r>
              <a:rPr lang="en-US" altLang="en-US" b="1" dirty="0" smtClean="0">
                <a:solidFill>
                  <a:schemeClr val="bg1"/>
                </a:solidFill>
                <a:latin typeface="Arial Black" pitchFamily="34" charset="0"/>
              </a:rPr>
              <a:t> </a:t>
            </a:r>
            <a:r>
              <a:rPr lang="en-US" altLang="en-US" b="1" dirty="0">
                <a:solidFill>
                  <a:schemeClr val="bg1"/>
                </a:solidFill>
                <a:latin typeface="Arial Black" pitchFamily="34" charset="0"/>
              </a:rPr>
              <a:t>rent increase.</a:t>
            </a:r>
            <a:endParaRPr lang="en-US" altLang="en-US" b="1" dirty="0">
              <a:latin typeface="Arial"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1040" y="6126480"/>
            <a:ext cx="556953" cy="51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8458200" y="6629400"/>
            <a:ext cx="588623" cy="338554"/>
          </a:xfrm>
          <a:prstGeom prst="rect">
            <a:avLst/>
          </a:prstGeom>
        </p:spPr>
        <p:txBody>
          <a:bodyPr wrap="none">
            <a:spAutoFit/>
          </a:bodyPr>
          <a:lstStyle/>
          <a:p>
            <a:pPr lvl="0"/>
            <a:r>
              <a:rPr lang="en-US" sz="800" dirty="0" smtClean="0">
                <a:solidFill>
                  <a:prstClr val="black"/>
                </a:solidFill>
              </a:rPr>
              <a:t>2/5/2019</a:t>
            </a:r>
          </a:p>
          <a:p>
            <a:pPr lvl="0"/>
            <a:endParaRPr lang="en-US" sz="800" dirty="0">
              <a:solidFill>
                <a:prstClr val="black"/>
              </a:solidFill>
            </a:endParaRPr>
          </a:p>
        </p:txBody>
      </p:sp>
    </p:spTree>
    <p:extLst>
      <p:ext uri="{BB962C8B-B14F-4D97-AF65-F5344CB8AC3E}">
        <p14:creationId xmlns:p14="http://schemas.microsoft.com/office/powerpoint/2010/main" val="39994050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Rent increases – cont’d.</a:t>
            </a:r>
            <a:endParaRPr lang="en-US" sz="3200" dirty="0"/>
          </a:p>
        </p:txBody>
      </p:sp>
      <p:sp>
        <p:nvSpPr>
          <p:cNvPr id="3" name="Date Placeholder 2"/>
          <p:cNvSpPr>
            <a:spLocks noGrp="1"/>
          </p:cNvSpPr>
          <p:nvPr>
            <p:ph type="dt" sz="half" idx="10"/>
          </p:nvPr>
        </p:nvSpPr>
        <p:spPr>
          <a:xfrm>
            <a:off x="457200" y="18288"/>
            <a:ext cx="6172200" cy="329184"/>
          </a:xfrm>
        </p:spPr>
        <p:txBody>
          <a:bodyPr/>
          <a:lstStyle/>
          <a:p>
            <a:r>
              <a:rPr lang="en-US" dirty="0" smtClean="0"/>
              <a:t>City of West Hollywood - Rent Stabilization &amp; Housing Division - (323) 848-6450</a:t>
            </a:r>
            <a:endParaRPr lang="en-US" dirty="0"/>
          </a:p>
        </p:txBody>
      </p:sp>
      <p:sp>
        <p:nvSpPr>
          <p:cNvPr id="4" name="Slide Number Placeholder 3"/>
          <p:cNvSpPr>
            <a:spLocks noGrp="1"/>
          </p:cNvSpPr>
          <p:nvPr>
            <p:ph type="sldNum" sz="quarter" idx="12"/>
          </p:nvPr>
        </p:nvSpPr>
        <p:spPr/>
        <p:txBody>
          <a:bodyPr/>
          <a:lstStyle/>
          <a:p>
            <a:fld id="{B932AE54-C7EB-4431-ADEB-1EE13A50C741}" type="slidenum">
              <a:rPr lang="en-US" smtClean="0"/>
              <a:t>16</a:t>
            </a:fld>
            <a:endParaRPr lang="en-US" dirty="0"/>
          </a:p>
        </p:txBody>
      </p:sp>
      <p:sp>
        <p:nvSpPr>
          <p:cNvPr id="6" name="TextBox 5"/>
          <p:cNvSpPr txBox="1"/>
          <p:nvPr/>
        </p:nvSpPr>
        <p:spPr>
          <a:xfrm>
            <a:off x="6553200" y="838200"/>
            <a:ext cx="1371600" cy="5478423"/>
          </a:xfrm>
          <a:prstGeom prst="rect">
            <a:avLst/>
          </a:prstGeom>
          <a:noFill/>
        </p:spPr>
        <p:txBody>
          <a:bodyPr wrap="square" rtlCol="0">
            <a:spAutoFit/>
          </a:bodyPr>
          <a:lstStyle/>
          <a:p>
            <a:r>
              <a:rPr lang="sv-SE" sz="1000" b="1" u="sng" dirty="0"/>
              <a:t>AGAs  </a:t>
            </a:r>
            <a:r>
              <a:rPr lang="sv-SE" sz="1000" b="1" u="sng" dirty="0" smtClean="0"/>
              <a:t>1985-2016</a:t>
            </a:r>
          </a:p>
          <a:p>
            <a:r>
              <a:rPr lang="sv-SE" sz="1000" dirty="0" smtClean="0"/>
              <a:t>09/01/18......3.00%</a:t>
            </a:r>
          </a:p>
          <a:p>
            <a:r>
              <a:rPr lang="sv-SE" sz="1000" dirty="0" smtClean="0"/>
              <a:t>09/01/17…..1.75%</a:t>
            </a:r>
            <a:endParaRPr lang="sv-SE" sz="1000" dirty="0"/>
          </a:p>
          <a:p>
            <a:r>
              <a:rPr lang="sv-SE" sz="1000" dirty="0" smtClean="0"/>
              <a:t>09/01/16…..</a:t>
            </a:r>
            <a:r>
              <a:rPr lang="sv-SE" sz="1000" dirty="0"/>
              <a:t>1.00%</a:t>
            </a:r>
          </a:p>
          <a:p>
            <a:r>
              <a:rPr lang="sv-SE" sz="1000" dirty="0" smtClean="0"/>
              <a:t>09/01/15......0.75</a:t>
            </a:r>
            <a:r>
              <a:rPr lang="sv-SE" sz="1000" dirty="0"/>
              <a:t>%</a:t>
            </a:r>
          </a:p>
          <a:p>
            <a:r>
              <a:rPr lang="sv-SE" sz="1000" dirty="0"/>
              <a:t>09/01/14</a:t>
            </a:r>
            <a:r>
              <a:rPr lang="sv-SE" sz="1000" dirty="0" smtClean="0"/>
              <a:t>…..</a:t>
            </a:r>
            <a:r>
              <a:rPr lang="sv-SE" sz="1000" dirty="0"/>
              <a:t>1.25%</a:t>
            </a:r>
          </a:p>
          <a:p>
            <a:r>
              <a:rPr lang="sv-SE" sz="1000" dirty="0"/>
              <a:t>09/01/13</a:t>
            </a:r>
            <a:r>
              <a:rPr lang="sv-SE" sz="1000" dirty="0" smtClean="0"/>
              <a:t>…..</a:t>
            </a:r>
            <a:r>
              <a:rPr lang="sv-SE" sz="1000" dirty="0"/>
              <a:t>0.75%</a:t>
            </a:r>
          </a:p>
          <a:p>
            <a:r>
              <a:rPr lang="sv-SE" sz="1000" dirty="0" smtClean="0"/>
              <a:t>09/01/12…..</a:t>
            </a:r>
            <a:r>
              <a:rPr lang="sv-SE" sz="1000" dirty="0"/>
              <a:t>1.25%</a:t>
            </a:r>
          </a:p>
          <a:p>
            <a:r>
              <a:rPr lang="sv-SE" sz="1000" dirty="0" smtClean="0"/>
              <a:t>09/01/11…..</a:t>
            </a:r>
            <a:r>
              <a:rPr lang="sv-SE" sz="1000" dirty="0"/>
              <a:t>2.25%</a:t>
            </a:r>
          </a:p>
          <a:p>
            <a:r>
              <a:rPr lang="sv-SE" sz="1000" dirty="0" smtClean="0"/>
              <a:t>09/01/10…..</a:t>
            </a:r>
            <a:r>
              <a:rPr lang="sv-SE" sz="1000" dirty="0"/>
              <a:t>1.25%</a:t>
            </a:r>
          </a:p>
          <a:p>
            <a:r>
              <a:rPr lang="sv-SE" sz="1000" dirty="0" smtClean="0"/>
              <a:t>09/01/09…..</a:t>
            </a:r>
            <a:r>
              <a:rPr lang="sv-SE" sz="1000" dirty="0"/>
              <a:t>0.00%</a:t>
            </a:r>
          </a:p>
          <a:p>
            <a:r>
              <a:rPr lang="sv-SE" sz="1000" dirty="0" smtClean="0"/>
              <a:t>09/01/08…..</a:t>
            </a:r>
            <a:r>
              <a:rPr lang="sv-SE" sz="1000" dirty="0"/>
              <a:t>2.75% </a:t>
            </a:r>
          </a:p>
          <a:p>
            <a:r>
              <a:rPr lang="sv-SE" sz="1000" dirty="0" smtClean="0"/>
              <a:t>09/01/07..…</a:t>
            </a:r>
            <a:r>
              <a:rPr lang="sv-SE" sz="1000" dirty="0"/>
              <a:t>2.25%</a:t>
            </a:r>
          </a:p>
          <a:p>
            <a:r>
              <a:rPr lang="sv-SE" sz="1000" dirty="0" smtClean="0"/>
              <a:t>09/01/06…..</a:t>
            </a:r>
            <a:r>
              <a:rPr lang="sv-SE" sz="1000" dirty="0"/>
              <a:t>4.00%</a:t>
            </a:r>
          </a:p>
          <a:p>
            <a:r>
              <a:rPr lang="sv-SE" sz="1000" dirty="0" smtClean="0"/>
              <a:t>09/01/05…..</a:t>
            </a:r>
            <a:r>
              <a:rPr lang="sv-SE" sz="1000" dirty="0"/>
              <a:t>3.25%</a:t>
            </a:r>
          </a:p>
          <a:p>
            <a:r>
              <a:rPr lang="sv-SE" sz="1000" dirty="0" smtClean="0"/>
              <a:t>09/01/04…..</a:t>
            </a:r>
            <a:r>
              <a:rPr lang="sv-SE" sz="1000" dirty="0"/>
              <a:t>2.75%</a:t>
            </a:r>
          </a:p>
          <a:p>
            <a:r>
              <a:rPr lang="sv-SE" sz="1000" dirty="0" smtClean="0"/>
              <a:t>09/01/03…..</a:t>
            </a:r>
            <a:r>
              <a:rPr lang="sv-SE" sz="1000" dirty="0"/>
              <a:t>1.50%</a:t>
            </a:r>
          </a:p>
          <a:p>
            <a:r>
              <a:rPr lang="sv-SE" sz="1000" dirty="0" smtClean="0"/>
              <a:t>09/01/02…..</a:t>
            </a:r>
            <a:r>
              <a:rPr lang="sv-SE" sz="1000" dirty="0"/>
              <a:t>2.25%</a:t>
            </a:r>
          </a:p>
          <a:p>
            <a:r>
              <a:rPr lang="sv-SE" sz="1000" dirty="0" smtClean="0"/>
              <a:t>09/01/01…..</a:t>
            </a:r>
            <a:r>
              <a:rPr lang="sv-SE" sz="1000" dirty="0"/>
              <a:t>2.75%</a:t>
            </a:r>
          </a:p>
          <a:p>
            <a:r>
              <a:rPr lang="sv-SE" sz="1000" dirty="0" smtClean="0"/>
              <a:t>09/01/00…..</a:t>
            </a:r>
            <a:r>
              <a:rPr lang="sv-SE" sz="1000" dirty="0"/>
              <a:t>2.25%</a:t>
            </a:r>
          </a:p>
          <a:p>
            <a:r>
              <a:rPr lang="sv-SE" sz="1000" dirty="0" smtClean="0"/>
              <a:t>09/01/99…..</a:t>
            </a:r>
            <a:r>
              <a:rPr lang="sv-SE" sz="1000" dirty="0"/>
              <a:t>1.75%</a:t>
            </a:r>
          </a:p>
          <a:p>
            <a:r>
              <a:rPr lang="sv-SE" sz="1000" dirty="0" smtClean="0"/>
              <a:t>09/01/98…..</a:t>
            </a:r>
            <a:r>
              <a:rPr lang="sv-SE" sz="1000" dirty="0"/>
              <a:t>1.25%</a:t>
            </a:r>
          </a:p>
          <a:p>
            <a:r>
              <a:rPr lang="sv-SE" sz="1000" dirty="0" smtClean="0"/>
              <a:t>09/01/97…..</a:t>
            </a:r>
            <a:r>
              <a:rPr lang="sv-SE" sz="1000" dirty="0"/>
              <a:t>1.00%</a:t>
            </a:r>
          </a:p>
          <a:p>
            <a:r>
              <a:rPr lang="sv-SE" sz="1000" dirty="0" smtClean="0"/>
              <a:t>09/01/96…..</a:t>
            </a:r>
            <a:r>
              <a:rPr lang="sv-SE" sz="1000" dirty="0"/>
              <a:t>1.25%</a:t>
            </a:r>
          </a:p>
          <a:p>
            <a:r>
              <a:rPr lang="sv-SE" sz="1000" dirty="0" smtClean="0"/>
              <a:t>09/01/95…..</a:t>
            </a:r>
            <a:r>
              <a:rPr lang="sv-SE" sz="1000" dirty="0"/>
              <a:t>1.75%</a:t>
            </a:r>
          </a:p>
          <a:p>
            <a:r>
              <a:rPr lang="sv-SE" sz="1000" dirty="0" smtClean="0"/>
              <a:t>09/01/94…..</a:t>
            </a:r>
            <a:r>
              <a:rPr lang="sv-SE" sz="1000" dirty="0"/>
              <a:t>0.75%</a:t>
            </a:r>
          </a:p>
          <a:p>
            <a:r>
              <a:rPr lang="sv-SE" sz="1000" dirty="0" smtClean="0"/>
              <a:t>09/01/93…..</a:t>
            </a:r>
            <a:r>
              <a:rPr lang="sv-SE" sz="1000" dirty="0"/>
              <a:t>2.00%</a:t>
            </a:r>
          </a:p>
          <a:p>
            <a:r>
              <a:rPr lang="sv-SE" sz="1000" dirty="0" smtClean="0"/>
              <a:t>09/01/92…..</a:t>
            </a:r>
            <a:r>
              <a:rPr lang="sv-SE" sz="1000" dirty="0"/>
              <a:t>2.75%</a:t>
            </a:r>
          </a:p>
          <a:p>
            <a:r>
              <a:rPr lang="sv-SE" sz="1000" dirty="0" smtClean="0"/>
              <a:t>09/01/91…..</a:t>
            </a:r>
            <a:r>
              <a:rPr lang="sv-SE" sz="1000" dirty="0"/>
              <a:t>3.50%</a:t>
            </a:r>
          </a:p>
          <a:p>
            <a:r>
              <a:rPr lang="sv-SE" sz="1000" dirty="0" smtClean="0"/>
              <a:t>09/01/90…..</a:t>
            </a:r>
            <a:r>
              <a:rPr lang="sv-SE" sz="1000" dirty="0"/>
              <a:t>3.75%</a:t>
            </a:r>
          </a:p>
          <a:p>
            <a:r>
              <a:rPr lang="sv-SE" sz="1000" dirty="0" smtClean="0"/>
              <a:t>09/01/89…..</a:t>
            </a:r>
            <a:r>
              <a:rPr lang="sv-SE" sz="1000" dirty="0"/>
              <a:t>3.75%</a:t>
            </a:r>
          </a:p>
          <a:p>
            <a:r>
              <a:rPr lang="sv-SE" sz="1000" dirty="0" smtClean="0"/>
              <a:t>09/01/88…..</a:t>
            </a:r>
            <a:r>
              <a:rPr lang="sv-SE" sz="1000" dirty="0"/>
              <a:t>3.25%</a:t>
            </a:r>
          </a:p>
          <a:p>
            <a:r>
              <a:rPr lang="sv-SE" sz="1000" dirty="0" smtClean="0"/>
              <a:t>09/01/87…..</a:t>
            </a:r>
            <a:r>
              <a:rPr lang="sv-SE" sz="1000" dirty="0"/>
              <a:t>3.50%</a:t>
            </a:r>
          </a:p>
          <a:p>
            <a:r>
              <a:rPr lang="sv-SE" sz="1000" dirty="0" smtClean="0"/>
              <a:t>09/01/86…..</a:t>
            </a:r>
            <a:r>
              <a:rPr lang="sv-SE" sz="1000" dirty="0"/>
              <a:t>2.50%</a:t>
            </a:r>
          </a:p>
          <a:p>
            <a:r>
              <a:rPr lang="sv-SE" sz="1000" dirty="0" smtClean="0"/>
              <a:t>09/01/85…..</a:t>
            </a:r>
            <a:r>
              <a:rPr lang="sv-SE" sz="1000" dirty="0"/>
              <a:t>3.00%</a:t>
            </a:r>
          </a:p>
        </p:txBody>
      </p:sp>
      <p:sp>
        <p:nvSpPr>
          <p:cNvPr id="7" name="TextBox 6"/>
          <p:cNvSpPr txBox="1"/>
          <p:nvPr/>
        </p:nvSpPr>
        <p:spPr>
          <a:xfrm>
            <a:off x="533400" y="1720334"/>
            <a:ext cx="5486400" cy="3970318"/>
          </a:xfrm>
          <a:prstGeom prst="rect">
            <a:avLst/>
          </a:prstGeom>
          <a:noFill/>
        </p:spPr>
        <p:txBody>
          <a:bodyPr wrap="square" rtlCol="0">
            <a:spAutoFit/>
          </a:bodyPr>
          <a:lstStyle/>
          <a:p>
            <a:r>
              <a:rPr lang="en-US" dirty="0" smtClean="0"/>
              <a:t>Rent increases are available on a “use it or lose it” basis.  It cannot be saved for a future date.</a:t>
            </a:r>
          </a:p>
          <a:p>
            <a:endParaRPr lang="en-US" dirty="0" smtClean="0"/>
          </a:p>
          <a:p>
            <a:r>
              <a:rPr lang="en-US" dirty="0" smtClean="0"/>
              <a:t>California law requires landlords to give tenants a 30-Day written notice to increase the rent.</a:t>
            </a:r>
          </a:p>
          <a:p>
            <a:endParaRPr lang="en-US" dirty="0"/>
          </a:p>
          <a:p>
            <a:r>
              <a:rPr lang="en-US" dirty="0" smtClean="0"/>
              <a:t>The City does require landlords to report general adjustment rent increases.</a:t>
            </a:r>
          </a:p>
          <a:p>
            <a:endParaRPr lang="en-US" dirty="0"/>
          </a:p>
          <a:p>
            <a:r>
              <a:rPr lang="en-US" dirty="0" smtClean="0"/>
              <a:t>The chart to the right lists every AGA since the Rent Stabilization Ordinance became law on June 27, 1985.</a:t>
            </a:r>
          </a:p>
          <a:p>
            <a:endParaRPr lang="en-US" dirty="0"/>
          </a:p>
          <a:p>
            <a:endParaRPr lang="en-US"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1040" y="6126480"/>
            <a:ext cx="556953" cy="51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8458200" y="6629400"/>
            <a:ext cx="588623" cy="338554"/>
          </a:xfrm>
          <a:prstGeom prst="rect">
            <a:avLst/>
          </a:prstGeom>
        </p:spPr>
        <p:txBody>
          <a:bodyPr wrap="none">
            <a:spAutoFit/>
          </a:bodyPr>
          <a:lstStyle/>
          <a:p>
            <a:pPr lvl="0"/>
            <a:r>
              <a:rPr lang="en-US" sz="800" dirty="0" smtClean="0">
                <a:solidFill>
                  <a:prstClr val="black"/>
                </a:solidFill>
              </a:rPr>
              <a:t>2/5/2019</a:t>
            </a:r>
          </a:p>
          <a:p>
            <a:pPr lvl="0"/>
            <a:endParaRPr lang="en-US" sz="800" dirty="0">
              <a:solidFill>
                <a:prstClr val="black"/>
              </a:solidFill>
            </a:endParaRPr>
          </a:p>
        </p:txBody>
      </p:sp>
    </p:spTree>
    <p:extLst>
      <p:ext uri="{BB962C8B-B14F-4D97-AF65-F5344CB8AC3E}">
        <p14:creationId xmlns:p14="http://schemas.microsoft.com/office/powerpoint/2010/main" val="5414764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990" y="685800"/>
            <a:ext cx="8229600" cy="533400"/>
          </a:xfrm>
        </p:spPr>
        <p:txBody>
          <a:bodyPr>
            <a:noAutofit/>
          </a:bodyPr>
          <a:lstStyle/>
          <a:p>
            <a:r>
              <a:rPr lang="en-US" sz="3200" dirty="0" smtClean="0"/>
              <a:t>Maintenance standards</a:t>
            </a:r>
            <a:endParaRPr lang="en-US" sz="3200" dirty="0"/>
          </a:p>
        </p:txBody>
      </p:sp>
      <p:sp>
        <p:nvSpPr>
          <p:cNvPr id="3" name="Date Placeholder 2"/>
          <p:cNvSpPr>
            <a:spLocks noGrp="1"/>
          </p:cNvSpPr>
          <p:nvPr>
            <p:ph type="dt" sz="half" idx="10"/>
          </p:nvPr>
        </p:nvSpPr>
        <p:spPr>
          <a:xfrm>
            <a:off x="457200" y="18288"/>
            <a:ext cx="5867400" cy="329184"/>
          </a:xfrm>
        </p:spPr>
        <p:txBody>
          <a:bodyPr/>
          <a:lstStyle/>
          <a:p>
            <a:r>
              <a:rPr lang="en-US" dirty="0" smtClean="0"/>
              <a:t>City of West Hollywood - Rent Stabilization &amp; Housing Division - (323) 848-6450</a:t>
            </a:r>
            <a:endParaRPr lang="en-US" dirty="0"/>
          </a:p>
        </p:txBody>
      </p:sp>
      <p:sp>
        <p:nvSpPr>
          <p:cNvPr id="4" name="Slide Number Placeholder 3"/>
          <p:cNvSpPr>
            <a:spLocks noGrp="1"/>
          </p:cNvSpPr>
          <p:nvPr>
            <p:ph type="sldNum" sz="quarter" idx="12"/>
          </p:nvPr>
        </p:nvSpPr>
        <p:spPr/>
        <p:txBody>
          <a:bodyPr/>
          <a:lstStyle/>
          <a:p>
            <a:fld id="{B932AE54-C7EB-4431-ADEB-1EE13A50C741}" type="slidenum">
              <a:rPr lang="en-US" smtClean="0"/>
              <a:t>17</a:t>
            </a:fld>
            <a:endParaRPr lang="en-US" dirty="0"/>
          </a:p>
        </p:txBody>
      </p:sp>
      <p:sp>
        <p:nvSpPr>
          <p:cNvPr id="5" name="TextBox 4"/>
          <p:cNvSpPr txBox="1"/>
          <p:nvPr/>
        </p:nvSpPr>
        <p:spPr>
          <a:xfrm>
            <a:off x="450990" y="1325166"/>
            <a:ext cx="8305800" cy="4801314"/>
          </a:xfrm>
          <a:prstGeom prst="rect">
            <a:avLst/>
          </a:prstGeom>
          <a:noFill/>
        </p:spPr>
        <p:txBody>
          <a:bodyPr wrap="square" rtlCol="0">
            <a:spAutoFit/>
          </a:bodyPr>
          <a:lstStyle/>
          <a:p>
            <a:r>
              <a:rPr lang="en-US" dirty="0" smtClean="0"/>
              <a:t>Landlords must: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Paint </a:t>
            </a:r>
            <a:r>
              <a:rPr lang="en-US" dirty="0"/>
              <a:t>the interior of units every 4 </a:t>
            </a:r>
            <a:r>
              <a:rPr lang="en-US" dirty="0" smtClean="0"/>
              <a:t>years, and paint building exteriors every 7 years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Replace carpet, window </a:t>
            </a:r>
            <a:r>
              <a:rPr lang="en-US" dirty="0" smtClean="0"/>
              <a:t>coverings, linoleum</a:t>
            </a:r>
            <a:r>
              <a:rPr lang="en-US" dirty="0"/>
              <a:t>, vinyl floor tile and wall paper </a:t>
            </a:r>
            <a:r>
              <a:rPr lang="en-US" dirty="0" smtClean="0"/>
              <a:t>if provided every </a:t>
            </a:r>
            <a:r>
              <a:rPr lang="en-US" dirty="0"/>
              <a:t>7 </a:t>
            </a:r>
            <a:r>
              <a:rPr lang="en-US" dirty="0" smtClean="0"/>
              <a:t>years.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Maintain </a:t>
            </a:r>
            <a:r>
              <a:rPr lang="en-US" dirty="0"/>
              <a:t>appliances in good working order.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Comply with applicable Building, Housing and Health Codes</a:t>
            </a:r>
            <a:r>
              <a:rPr lang="en-US" dirty="0" smtClean="0"/>
              <a:t>.</a:t>
            </a:r>
          </a:p>
          <a:p>
            <a:endParaRPr lang="en-US" dirty="0"/>
          </a:p>
          <a:p>
            <a:r>
              <a:rPr lang="en-US" dirty="0" smtClean="0"/>
              <a:t>Onsite manager required for buildings with 16 or more units.  Manager must post office hours and be available at least 20 hours per week.</a:t>
            </a:r>
          </a:p>
          <a:p>
            <a:endParaRPr lang="en-US" dirty="0"/>
          </a:p>
          <a:p>
            <a:r>
              <a:rPr lang="en-US" dirty="0" smtClean="0"/>
              <a:t>Buildings with five or more units must have an emergency phone number posted in a conspicuous place.</a:t>
            </a:r>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2480" y="6126480"/>
            <a:ext cx="556953" cy="51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8458200" y="6629400"/>
            <a:ext cx="588623" cy="338554"/>
          </a:xfrm>
          <a:prstGeom prst="rect">
            <a:avLst/>
          </a:prstGeom>
        </p:spPr>
        <p:txBody>
          <a:bodyPr wrap="none">
            <a:spAutoFit/>
          </a:bodyPr>
          <a:lstStyle/>
          <a:p>
            <a:pPr lvl="0"/>
            <a:r>
              <a:rPr lang="en-US" sz="800" dirty="0" smtClean="0">
                <a:solidFill>
                  <a:prstClr val="black"/>
                </a:solidFill>
              </a:rPr>
              <a:t>2/5/2019</a:t>
            </a:r>
          </a:p>
          <a:p>
            <a:pPr lvl="0"/>
            <a:endParaRPr lang="en-US" sz="800" dirty="0">
              <a:solidFill>
                <a:prstClr val="black"/>
              </a:solidFill>
            </a:endParaRPr>
          </a:p>
        </p:txBody>
      </p:sp>
    </p:spTree>
    <p:extLst>
      <p:ext uri="{BB962C8B-B14F-4D97-AF65-F5344CB8AC3E}">
        <p14:creationId xmlns:p14="http://schemas.microsoft.com/office/powerpoint/2010/main" val="7048844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Housing services</a:t>
            </a:r>
            <a:endParaRPr lang="en-US" sz="3200" dirty="0"/>
          </a:p>
        </p:txBody>
      </p:sp>
      <p:sp>
        <p:nvSpPr>
          <p:cNvPr id="3" name="Date Placeholder 2"/>
          <p:cNvSpPr>
            <a:spLocks noGrp="1"/>
          </p:cNvSpPr>
          <p:nvPr>
            <p:ph type="dt" sz="half" idx="10"/>
          </p:nvPr>
        </p:nvSpPr>
        <p:spPr>
          <a:xfrm>
            <a:off x="457200" y="18288"/>
            <a:ext cx="6096000" cy="329184"/>
          </a:xfrm>
        </p:spPr>
        <p:txBody>
          <a:bodyPr/>
          <a:lstStyle/>
          <a:p>
            <a:r>
              <a:rPr lang="en-US" dirty="0" smtClean="0"/>
              <a:t>City of West Hollywood - Rent Stabilization &amp; Housing Division - (323) 848-6450</a:t>
            </a:r>
            <a:endParaRPr lang="en-US" dirty="0"/>
          </a:p>
        </p:txBody>
      </p:sp>
      <p:sp>
        <p:nvSpPr>
          <p:cNvPr id="4" name="Slide Number Placeholder 3"/>
          <p:cNvSpPr>
            <a:spLocks noGrp="1"/>
          </p:cNvSpPr>
          <p:nvPr>
            <p:ph type="sldNum" sz="quarter" idx="12"/>
          </p:nvPr>
        </p:nvSpPr>
        <p:spPr/>
        <p:txBody>
          <a:bodyPr/>
          <a:lstStyle/>
          <a:p>
            <a:fld id="{B932AE54-C7EB-4431-ADEB-1EE13A50C741}" type="slidenum">
              <a:rPr lang="en-US" smtClean="0"/>
              <a:t>18</a:t>
            </a:fld>
            <a:endParaRPr lang="en-US" dirty="0"/>
          </a:p>
        </p:txBody>
      </p:sp>
      <p:sp>
        <p:nvSpPr>
          <p:cNvPr id="5" name="Rectangle 4"/>
          <p:cNvSpPr/>
          <p:nvPr/>
        </p:nvSpPr>
        <p:spPr>
          <a:xfrm>
            <a:off x="449802" y="1828800"/>
            <a:ext cx="7878192" cy="3693319"/>
          </a:xfrm>
          <a:prstGeom prst="rect">
            <a:avLst/>
          </a:prstGeom>
        </p:spPr>
        <p:txBody>
          <a:bodyPr wrap="square">
            <a:spAutoFit/>
          </a:bodyPr>
          <a:lstStyle/>
          <a:p>
            <a:pPr algn="just"/>
            <a:r>
              <a:rPr lang="en-US" dirty="0"/>
              <a:t>Housing services are landlord-provided services including, but not limited to, utilities, parking, storage, elevator service, laundry room, gardening, common recreational facilities, janitorial service, and any other benefits, privileges or facilities provided to tenants.</a:t>
            </a:r>
          </a:p>
          <a:p>
            <a:pPr algn="just"/>
            <a:endParaRPr lang="en-US" dirty="0" smtClean="0"/>
          </a:p>
          <a:p>
            <a:pPr algn="just"/>
            <a:endParaRPr lang="en-US" dirty="0"/>
          </a:p>
          <a:p>
            <a:pPr algn="just"/>
            <a:r>
              <a:rPr lang="en-US" dirty="0"/>
              <a:t>Housing services </a:t>
            </a:r>
            <a:r>
              <a:rPr lang="en-US" dirty="0" smtClean="0"/>
              <a:t>provided at move-in, or added later, must </a:t>
            </a:r>
            <a:r>
              <a:rPr lang="en-US" dirty="0"/>
              <a:t>be maintained, or the tenant’s rent must be reduced.</a:t>
            </a:r>
          </a:p>
          <a:p>
            <a:pPr algn="just"/>
            <a:endParaRPr lang="en-US" dirty="0" smtClean="0"/>
          </a:p>
          <a:p>
            <a:pPr algn="just"/>
            <a:endParaRPr lang="en-US" dirty="0"/>
          </a:p>
          <a:p>
            <a:pPr algn="just"/>
            <a:r>
              <a:rPr lang="en-US" dirty="0"/>
              <a:t>Parking provided on or after January 1, 2004, is an inseparable part of the rented premises, and the landlord </a:t>
            </a:r>
            <a:r>
              <a:rPr lang="en-US" dirty="0" smtClean="0"/>
              <a:t>can </a:t>
            </a:r>
            <a:r>
              <a:rPr lang="en-US" dirty="0"/>
              <a:t>not remove it during the tenancy unless the tenant consents to the removal in writing.</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2480" y="6126480"/>
            <a:ext cx="556953" cy="51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8458200" y="6629400"/>
            <a:ext cx="588623" cy="338554"/>
          </a:xfrm>
          <a:prstGeom prst="rect">
            <a:avLst/>
          </a:prstGeom>
        </p:spPr>
        <p:txBody>
          <a:bodyPr wrap="none">
            <a:spAutoFit/>
          </a:bodyPr>
          <a:lstStyle/>
          <a:p>
            <a:pPr lvl="0"/>
            <a:r>
              <a:rPr lang="en-US" sz="800" dirty="0" smtClean="0">
                <a:solidFill>
                  <a:prstClr val="black"/>
                </a:solidFill>
              </a:rPr>
              <a:t>2/5/2019</a:t>
            </a:r>
          </a:p>
          <a:p>
            <a:pPr lvl="0"/>
            <a:endParaRPr lang="en-US" sz="800" dirty="0">
              <a:solidFill>
                <a:prstClr val="black"/>
              </a:solidFill>
            </a:endParaRPr>
          </a:p>
        </p:txBody>
      </p:sp>
    </p:spTree>
    <p:extLst>
      <p:ext uri="{BB962C8B-B14F-4D97-AF65-F5344CB8AC3E}">
        <p14:creationId xmlns:p14="http://schemas.microsoft.com/office/powerpoint/2010/main" val="2377244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1F497D"/>
                </a:solidFill>
              </a:rPr>
              <a:t>Landlord’s </a:t>
            </a:r>
            <a:r>
              <a:rPr lang="en-US" sz="3200" dirty="0" smtClean="0">
                <a:solidFill>
                  <a:srgbClr val="1F497D"/>
                </a:solidFill>
              </a:rPr>
              <a:t>right </a:t>
            </a:r>
            <a:r>
              <a:rPr lang="en-US" sz="3200" dirty="0">
                <a:solidFill>
                  <a:srgbClr val="1F497D"/>
                </a:solidFill>
              </a:rPr>
              <a:t>to </a:t>
            </a:r>
            <a:r>
              <a:rPr lang="en-US" sz="3200" dirty="0" smtClean="0">
                <a:solidFill>
                  <a:srgbClr val="1F497D"/>
                </a:solidFill>
              </a:rPr>
              <a:t>enter unit</a:t>
            </a:r>
            <a:endParaRPr lang="en-US" dirty="0"/>
          </a:p>
        </p:txBody>
      </p:sp>
      <p:sp>
        <p:nvSpPr>
          <p:cNvPr id="3" name="Date Placeholder 2"/>
          <p:cNvSpPr>
            <a:spLocks noGrp="1"/>
          </p:cNvSpPr>
          <p:nvPr>
            <p:ph type="dt" sz="half" idx="10"/>
          </p:nvPr>
        </p:nvSpPr>
        <p:spPr>
          <a:xfrm>
            <a:off x="457200" y="18288"/>
            <a:ext cx="6400800" cy="329184"/>
          </a:xfrm>
        </p:spPr>
        <p:txBody>
          <a:bodyPr/>
          <a:lstStyle/>
          <a:p>
            <a:r>
              <a:rPr lang="en-US" dirty="0" smtClean="0"/>
              <a:t>City of West Hollywood - Rent Stabilization &amp; Housing Division - (323) 848-6450</a:t>
            </a:r>
            <a:endParaRPr lang="en-US" dirty="0"/>
          </a:p>
        </p:txBody>
      </p:sp>
      <p:sp>
        <p:nvSpPr>
          <p:cNvPr id="4" name="Slide Number Placeholder 3"/>
          <p:cNvSpPr>
            <a:spLocks noGrp="1"/>
          </p:cNvSpPr>
          <p:nvPr>
            <p:ph type="sldNum" sz="quarter" idx="12"/>
          </p:nvPr>
        </p:nvSpPr>
        <p:spPr/>
        <p:txBody>
          <a:bodyPr/>
          <a:lstStyle/>
          <a:p>
            <a:fld id="{B932AE54-C7EB-4431-ADEB-1EE13A50C741}" type="slidenum">
              <a:rPr lang="en-US" smtClean="0"/>
              <a:t>19</a:t>
            </a:fld>
            <a:endParaRPr lang="en-US" dirty="0"/>
          </a:p>
        </p:txBody>
      </p:sp>
      <p:sp>
        <p:nvSpPr>
          <p:cNvPr id="5" name="TextBox 4"/>
          <p:cNvSpPr txBox="1"/>
          <p:nvPr/>
        </p:nvSpPr>
        <p:spPr>
          <a:xfrm>
            <a:off x="609600" y="1524000"/>
            <a:ext cx="8077200" cy="369332"/>
          </a:xfrm>
          <a:prstGeom prst="rect">
            <a:avLst/>
          </a:prstGeom>
          <a:noFill/>
        </p:spPr>
        <p:txBody>
          <a:bodyPr wrap="square" rtlCol="0">
            <a:spAutoFit/>
          </a:bodyPr>
          <a:lstStyle/>
          <a:p>
            <a:endParaRPr lang="en-US" dirty="0"/>
          </a:p>
        </p:txBody>
      </p:sp>
      <p:sp>
        <p:nvSpPr>
          <p:cNvPr id="6" name="TextBox 5"/>
          <p:cNvSpPr txBox="1"/>
          <p:nvPr/>
        </p:nvSpPr>
        <p:spPr>
          <a:xfrm>
            <a:off x="762000" y="1524000"/>
            <a:ext cx="7239000" cy="4247317"/>
          </a:xfrm>
          <a:prstGeom prst="rect">
            <a:avLst/>
          </a:prstGeom>
          <a:noFill/>
        </p:spPr>
        <p:txBody>
          <a:bodyPr wrap="square" rtlCol="0">
            <a:spAutoFit/>
          </a:bodyPr>
          <a:lstStyle/>
          <a:p>
            <a:r>
              <a:rPr lang="en-US" dirty="0"/>
              <a:t>Governed by California Civil Code §1954</a:t>
            </a:r>
          </a:p>
          <a:p>
            <a:endParaRPr lang="en-US" dirty="0"/>
          </a:p>
          <a:p>
            <a:r>
              <a:rPr lang="en-US" dirty="0"/>
              <a:t>Reasons for entry:</a:t>
            </a:r>
          </a:p>
          <a:p>
            <a:r>
              <a:rPr lang="en-US" dirty="0"/>
              <a:t> 1) emergency; </a:t>
            </a:r>
          </a:p>
          <a:p>
            <a:r>
              <a:rPr lang="en-US" dirty="0"/>
              <a:t> 2) to make necessary or agreed upon repairs;</a:t>
            </a:r>
          </a:p>
          <a:p>
            <a:r>
              <a:rPr lang="en-US" dirty="0"/>
              <a:t> 3) to show the unit to prospective tenants or buyers;</a:t>
            </a:r>
          </a:p>
          <a:p>
            <a:r>
              <a:rPr lang="en-US" dirty="0"/>
              <a:t> 4) to conduct initial inspection before tenant moves </a:t>
            </a:r>
            <a:r>
              <a:rPr lang="en-US" dirty="0" smtClean="0"/>
              <a:t>out;</a:t>
            </a:r>
            <a:endParaRPr lang="en-US" dirty="0"/>
          </a:p>
          <a:p>
            <a:r>
              <a:rPr lang="en-US" dirty="0"/>
              <a:t> 5) when tenant has moved or abandoned </a:t>
            </a:r>
            <a:r>
              <a:rPr lang="en-US" dirty="0" smtClean="0"/>
              <a:t>unit.</a:t>
            </a:r>
            <a:endParaRPr lang="en-US" dirty="0"/>
          </a:p>
          <a:p>
            <a:endParaRPr lang="en-US" dirty="0"/>
          </a:p>
          <a:p>
            <a:r>
              <a:rPr lang="en-US" dirty="0"/>
              <a:t>Landlord must give “reasonable” written notice before entry, except when unit is for sale. Typically 24 hours is considered reasonable.</a:t>
            </a:r>
          </a:p>
          <a:p>
            <a:endParaRPr lang="en-US" dirty="0"/>
          </a:p>
          <a:p>
            <a:r>
              <a:rPr lang="en-US" dirty="0"/>
              <a:t>Landlord does not need tenant’s permission.  Landlord is informing tenant of the planned entry. Entry must take place during “normal business hours” which can include weekends if the lease says so.</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2480" y="6035040"/>
            <a:ext cx="556953" cy="51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8458200" y="6629400"/>
            <a:ext cx="588623" cy="338554"/>
          </a:xfrm>
          <a:prstGeom prst="rect">
            <a:avLst/>
          </a:prstGeom>
        </p:spPr>
        <p:txBody>
          <a:bodyPr wrap="none">
            <a:spAutoFit/>
          </a:bodyPr>
          <a:lstStyle/>
          <a:p>
            <a:pPr lvl="0"/>
            <a:r>
              <a:rPr lang="en-US" sz="800" dirty="0" smtClean="0">
                <a:solidFill>
                  <a:prstClr val="black"/>
                </a:solidFill>
              </a:rPr>
              <a:t>2/5/2019</a:t>
            </a:r>
          </a:p>
          <a:p>
            <a:pPr lvl="0"/>
            <a:endParaRPr lang="en-US" sz="800" dirty="0">
              <a:solidFill>
                <a:prstClr val="black"/>
              </a:solidFill>
            </a:endParaRPr>
          </a:p>
        </p:txBody>
      </p:sp>
    </p:spTree>
    <p:extLst>
      <p:ext uri="{BB962C8B-B14F-4D97-AF65-F5344CB8AC3E}">
        <p14:creationId xmlns:p14="http://schemas.microsoft.com/office/powerpoint/2010/main" val="3437964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1066800"/>
            <a:ext cx="8229600" cy="990600"/>
          </a:xfrm>
        </p:spPr>
        <p:txBody>
          <a:bodyPr>
            <a:normAutofit/>
          </a:bodyPr>
          <a:lstStyle/>
          <a:p>
            <a:r>
              <a:rPr lang="en-US" sz="3200" dirty="0" smtClean="0"/>
              <a:t>Important Note:</a:t>
            </a:r>
            <a:endParaRPr lang="en-US" sz="3200" dirty="0"/>
          </a:p>
        </p:txBody>
      </p:sp>
      <p:sp>
        <p:nvSpPr>
          <p:cNvPr id="3" name="TextBox 2"/>
          <p:cNvSpPr txBox="1"/>
          <p:nvPr/>
        </p:nvSpPr>
        <p:spPr>
          <a:xfrm>
            <a:off x="584200" y="2286000"/>
            <a:ext cx="7848600" cy="2308324"/>
          </a:xfrm>
          <a:prstGeom prst="rect">
            <a:avLst/>
          </a:prstGeom>
          <a:noFill/>
        </p:spPr>
        <p:txBody>
          <a:bodyPr wrap="square" rtlCol="0">
            <a:spAutoFit/>
          </a:bodyPr>
          <a:lstStyle/>
          <a:p>
            <a:r>
              <a:rPr lang="en-US" sz="2400" dirty="0" smtClean="0"/>
              <a:t>This presentation explains some of the basic provisions of the City of West Hollywood Rent Stabilization Ordinance and California landlord/tenant law.</a:t>
            </a:r>
          </a:p>
          <a:p>
            <a:endParaRPr lang="en-US" sz="2400" dirty="0"/>
          </a:p>
          <a:p>
            <a:r>
              <a:rPr lang="en-US" sz="2400" dirty="0" smtClean="0"/>
              <a:t>It is not intended to act as a substitute for legal advice or for reading the law itself.</a:t>
            </a:r>
            <a:endParaRPr lang="en-US" sz="2400" dirty="0"/>
          </a:p>
        </p:txBody>
      </p:sp>
      <p:sp>
        <p:nvSpPr>
          <p:cNvPr id="10" name="Slide Number Placeholder 9"/>
          <p:cNvSpPr>
            <a:spLocks noGrp="1"/>
          </p:cNvSpPr>
          <p:nvPr>
            <p:ph type="sldNum" sz="quarter" idx="12"/>
          </p:nvPr>
        </p:nvSpPr>
        <p:spPr/>
        <p:txBody>
          <a:bodyPr/>
          <a:lstStyle/>
          <a:p>
            <a:fld id="{B932AE54-C7EB-4431-ADEB-1EE13A50C741}" type="slidenum">
              <a:rPr lang="en-US" smtClean="0"/>
              <a:t>2</a:t>
            </a:fld>
            <a:endParaRPr lang="en-US" dirty="0"/>
          </a:p>
        </p:txBody>
      </p:sp>
      <p:sp>
        <p:nvSpPr>
          <p:cNvPr id="11" name="Date Placeholder 10"/>
          <p:cNvSpPr>
            <a:spLocks noGrp="1"/>
          </p:cNvSpPr>
          <p:nvPr>
            <p:ph type="dt" sz="half" idx="10"/>
          </p:nvPr>
        </p:nvSpPr>
        <p:spPr>
          <a:xfrm>
            <a:off x="0" y="76200"/>
            <a:ext cx="5791200" cy="252984"/>
          </a:xfrm>
        </p:spPr>
        <p:txBody>
          <a:bodyPr/>
          <a:lstStyle/>
          <a:p>
            <a:r>
              <a:rPr lang="en-US" sz="1000" dirty="0" smtClean="0"/>
              <a:t>City of West Hollywood - Rent Stabilization &amp; Housing Division - (323) 848-6450</a:t>
            </a:r>
            <a:endParaRPr lang="en-US" sz="1000" dirty="0"/>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3920" y="5943600"/>
            <a:ext cx="556953" cy="51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8458200" y="6629400"/>
            <a:ext cx="588623" cy="338554"/>
          </a:xfrm>
          <a:prstGeom prst="rect">
            <a:avLst/>
          </a:prstGeom>
        </p:spPr>
        <p:txBody>
          <a:bodyPr wrap="none">
            <a:spAutoFit/>
          </a:bodyPr>
          <a:lstStyle/>
          <a:p>
            <a:pPr lvl="0"/>
            <a:r>
              <a:rPr lang="en-US" sz="800" dirty="0" smtClean="0">
                <a:solidFill>
                  <a:prstClr val="black"/>
                </a:solidFill>
              </a:rPr>
              <a:t>2/5/2019</a:t>
            </a:r>
          </a:p>
          <a:p>
            <a:pPr lvl="0"/>
            <a:endParaRPr lang="en-US" sz="800" dirty="0">
              <a:solidFill>
                <a:prstClr val="black"/>
              </a:solidFill>
            </a:endParaRPr>
          </a:p>
        </p:txBody>
      </p:sp>
    </p:spTree>
    <p:extLst>
      <p:ext uri="{BB962C8B-B14F-4D97-AF65-F5344CB8AC3E}">
        <p14:creationId xmlns:p14="http://schemas.microsoft.com/office/powerpoint/2010/main" val="35452087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Get to know your neighbor</a:t>
            </a:r>
            <a:endParaRPr lang="en-US" sz="3200" dirty="0"/>
          </a:p>
        </p:txBody>
      </p:sp>
      <p:sp>
        <p:nvSpPr>
          <p:cNvPr id="3" name="Date Placeholder 2"/>
          <p:cNvSpPr>
            <a:spLocks noGrp="1"/>
          </p:cNvSpPr>
          <p:nvPr>
            <p:ph type="dt" sz="half" idx="10"/>
          </p:nvPr>
        </p:nvSpPr>
        <p:spPr>
          <a:xfrm>
            <a:off x="457200" y="18288"/>
            <a:ext cx="6629400" cy="329184"/>
          </a:xfrm>
        </p:spPr>
        <p:txBody>
          <a:bodyPr/>
          <a:lstStyle/>
          <a:p>
            <a:r>
              <a:rPr lang="en-US" dirty="0" smtClean="0"/>
              <a:t>City of West Hollywood - Rent Stabilization &amp; Housing Division - (323) 848-6450</a:t>
            </a:r>
            <a:endParaRPr lang="en-US" dirty="0"/>
          </a:p>
        </p:txBody>
      </p:sp>
      <p:sp>
        <p:nvSpPr>
          <p:cNvPr id="4" name="Slide Number Placeholder 3"/>
          <p:cNvSpPr>
            <a:spLocks noGrp="1"/>
          </p:cNvSpPr>
          <p:nvPr>
            <p:ph type="sldNum" sz="quarter" idx="12"/>
          </p:nvPr>
        </p:nvSpPr>
        <p:spPr/>
        <p:txBody>
          <a:bodyPr/>
          <a:lstStyle/>
          <a:p>
            <a:fld id="{B932AE54-C7EB-4431-ADEB-1EE13A50C741}" type="slidenum">
              <a:rPr lang="en-US" smtClean="0"/>
              <a:t>20</a:t>
            </a:fld>
            <a:endParaRPr lang="en-US" dirty="0"/>
          </a:p>
        </p:txBody>
      </p:sp>
      <p:sp>
        <p:nvSpPr>
          <p:cNvPr id="5" name="TextBox 4"/>
          <p:cNvSpPr txBox="1"/>
          <p:nvPr/>
        </p:nvSpPr>
        <p:spPr>
          <a:xfrm>
            <a:off x="609600" y="1828800"/>
            <a:ext cx="7772400" cy="3139321"/>
          </a:xfrm>
          <a:prstGeom prst="rect">
            <a:avLst/>
          </a:prstGeom>
          <a:noFill/>
        </p:spPr>
        <p:txBody>
          <a:bodyPr wrap="square" rtlCol="0">
            <a:spAutoFit/>
          </a:bodyPr>
          <a:lstStyle/>
          <a:p>
            <a:r>
              <a:rPr lang="en-US" dirty="0" smtClean="0"/>
              <a:t>While no law requires anyone to know others who live in the building, there are a lot of reasons why it is smart to do so.</a:t>
            </a:r>
          </a:p>
          <a:p>
            <a:endParaRPr lang="en-US" dirty="0"/>
          </a:p>
          <a:p>
            <a:r>
              <a:rPr lang="en-US" dirty="0" smtClean="0"/>
              <a:t>In any event, the first interaction with someone else should not be a negative one.</a:t>
            </a:r>
          </a:p>
          <a:p>
            <a:endParaRPr lang="en-US" dirty="0"/>
          </a:p>
          <a:p>
            <a:r>
              <a:rPr lang="en-US" dirty="0" smtClean="0"/>
              <a:t>There are limits to what a landlord can do when it comes to noise and other inconsiderate behavior.</a:t>
            </a:r>
          </a:p>
          <a:p>
            <a:endParaRPr lang="en-US" dirty="0"/>
          </a:p>
          <a:p>
            <a:r>
              <a:rPr lang="en-US" dirty="0" smtClean="0"/>
              <a:t>Knowing your neighbor before a problem arises will likely result in a solution more quickly.  </a:t>
            </a:r>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1040" y="6126480"/>
            <a:ext cx="556953" cy="51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8458200" y="6629400"/>
            <a:ext cx="588623" cy="338554"/>
          </a:xfrm>
          <a:prstGeom prst="rect">
            <a:avLst/>
          </a:prstGeom>
        </p:spPr>
        <p:txBody>
          <a:bodyPr wrap="none">
            <a:spAutoFit/>
          </a:bodyPr>
          <a:lstStyle/>
          <a:p>
            <a:pPr lvl="0"/>
            <a:r>
              <a:rPr lang="en-US" sz="800" dirty="0" smtClean="0">
                <a:solidFill>
                  <a:prstClr val="black"/>
                </a:solidFill>
              </a:rPr>
              <a:t>2/5/2019</a:t>
            </a:r>
          </a:p>
          <a:p>
            <a:pPr lvl="0"/>
            <a:endParaRPr lang="en-US" sz="800" dirty="0">
              <a:solidFill>
                <a:prstClr val="black"/>
              </a:solidFill>
            </a:endParaRPr>
          </a:p>
        </p:txBody>
      </p:sp>
    </p:spTree>
    <p:extLst>
      <p:ext uri="{BB962C8B-B14F-4D97-AF65-F5344CB8AC3E}">
        <p14:creationId xmlns:p14="http://schemas.microsoft.com/office/powerpoint/2010/main" val="13725717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Emergency preparedness</a:t>
            </a:r>
            <a:endParaRPr lang="en-US" sz="3200" dirty="0"/>
          </a:p>
        </p:txBody>
      </p:sp>
      <p:sp>
        <p:nvSpPr>
          <p:cNvPr id="3" name="Date Placeholder 2"/>
          <p:cNvSpPr>
            <a:spLocks noGrp="1"/>
          </p:cNvSpPr>
          <p:nvPr>
            <p:ph type="dt" sz="half" idx="10"/>
          </p:nvPr>
        </p:nvSpPr>
        <p:spPr>
          <a:xfrm>
            <a:off x="457200" y="18288"/>
            <a:ext cx="6858000" cy="329184"/>
          </a:xfrm>
        </p:spPr>
        <p:txBody>
          <a:bodyPr/>
          <a:lstStyle/>
          <a:p>
            <a:r>
              <a:rPr lang="en-US" dirty="0" smtClean="0"/>
              <a:t>City of West Hollywood - Rent Stabilization &amp; Housing Division - (323) 848-6450</a:t>
            </a:r>
            <a:endParaRPr lang="en-US" dirty="0"/>
          </a:p>
        </p:txBody>
      </p:sp>
      <p:sp>
        <p:nvSpPr>
          <p:cNvPr id="4" name="Slide Number Placeholder 3"/>
          <p:cNvSpPr>
            <a:spLocks noGrp="1"/>
          </p:cNvSpPr>
          <p:nvPr>
            <p:ph type="sldNum" sz="quarter" idx="12"/>
          </p:nvPr>
        </p:nvSpPr>
        <p:spPr/>
        <p:txBody>
          <a:bodyPr/>
          <a:lstStyle/>
          <a:p>
            <a:fld id="{B932AE54-C7EB-4431-ADEB-1EE13A50C741}" type="slidenum">
              <a:rPr lang="en-US" smtClean="0"/>
              <a:t>21</a:t>
            </a:fld>
            <a:endParaRPr lang="en-US" dirty="0"/>
          </a:p>
        </p:txBody>
      </p:sp>
      <p:sp>
        <p:nvSpPr>
          <p:cNvPr id="6" name="TextBox 5"/>
          <p:cNvSpPr txBox="1"/>
          <p:nvPr/>
        </p:nvSpPr>
        <p:spPr>
          <a:xfrm>
            <a:off x="609600" y="2057400"/>
            <a:ext cx="4572000" cy="3139321"/>
          </a:xfrm>
          <a:prstGeom prst="rect">
            <a:avLst/>
          </a:prstGeom>
          <a:noFill/>
        </p:spPr>
        <p:txBody>
          <a:bodyPr wrap="square" rtlCol="0">
            <a:spAutoFit/>
          </a:bodyPr>
          <a:lstStyle/>
          <a:p>
            <a:r>
              <a:rPr lang="en-US" dirty="0" smtClean="0"/>
              <a:t>After a major disaster, in all likelihood electricity, gas, water and telephones will not be working.</a:t>
            </a:r>
          </a:p>
          <a:p>
            <a:endParaRPr lang="en-US" dirty="0"/>
          </a:p>
          <a:p>
            <a:r>
              <a:rPr lang="en-US" dirty="0" smtClean="0"/>
              <a:t>City services will be impacted.</a:t>
            </a:r>
          </a:p>
          <a:p>
            <a:endParaRPr lang="en-US" dirty="0"/>
          </a:p>
          <a:p>
            <a:r>
              <a:rPr lang="en-US" dirty="0" smtClean="0"/>
              <a:t>Prepare to be self-sufficient for at least three days</a:t>
            </a:r>
          </a:p>
          <a:p>
            <a:endParaRPr lang="en-US" dirty="0"/>
          </a:p>
          <a:p>
            <a:r>
              <a:rPr lang="en-US" dirty="0" smtClean="0"/>
              <a:t>Create an emergency supply kit and a disaster plan.</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6036" y="2079812"/>
            <a:ext cx="2912364" cy="3098260"/>
          </a:xfrm>
          <a:prstGeom prst="rect">
            <a:avLst/>
          </a:prstGeom>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1040" y="6126480"/>
            <a:ext cx="556953" cy="51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8458200" y="6629400"/>
            <a:ext cx="588623" cy="338554"/>
          </a:xfrm>
          <a:prstGeom prst="rect">
            <a:avLst/>
          </a:prstGeom>
        </p:spPr>
        <p:txBody>
          <a:bodyPr wrap="none">
            <a:spAutoFit/>
          </a:bodyPr>
          <a:lstStyle/>
          <a:p>
            <a:pPr lvl="0"/>
            <a:r>
              <a:rPr lang="en-US" sz="800" dirty="0" smtClean="0">
                <a:solidFill>
                  <a:prstClr val="black"/>
                </a:solidFill>
              </a:rPr>
              <a:t>2/5/2019</a:t>
            </a:r>
          </a:p>
          <a:p>
            <a:pPr lvl="0"/>
            <a:endParaRPr lang="en-US" sz="800" dirty="0">
              <a:solidFill>
                <a:prstClr val="black"/>
              </a:solidFill>
            </a:endParaRPr>
          </a:p>
        </p:txBody>
      </p:sp>
    </p:spTree>
    <p:extLst>
      <p:ext uri="{BB962C8B-B14F-4D97-AF65-F5344CB8AC3E}">
        <p14:creationId xmlns:p14="http://schemas.microsoft.com/office/powerpoint/2010/main" val="798386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What to put in your emergency kit</a:t>
            </a:r>
            <a:endParaRPr lang="en-US" sz="3200" dirty="0"/>
          </a:p>
        </p:txBody>
      </p:sp>
      <p:sp>
        <p:nvSpPr>
          <p:cNvPr id="3" name="Date Placeholder 2"/>
          <p:cNvSpPr>
            <a:spLocks noGrp="1"/>
          </p:cNvSpPr>
          <p:nvPr>
            <p:ph type="dt" sz="half" idx="10"/>
          </p:nvPr>
        </p:nvSpPr>
        <p:spPr>
          <a:xfrm>
            <a:off x="457200" y="18288"/>
            <a:ext cx="6629400" cy="362712"/>
          </a:xfrm>
        </p:spPr>
        <p:txBody>
          <a:bodyPr/>
          <a:lstStyle/>
          <a:p>
            <a:r>
              <a:rPr lang="en-US" dirty="0" smtClean="0"/>
              <a:t>City of West Hollywood - Rent Stabilization &amp; Housing Division - (323) 848-6450</a:t>
            </a:r>
            <a:endParaRPr lang="en-US" dirty="0"/>
          </a:p>
        </p:txBody>
      </p:sp>
      <p:sp>
        <p:nvSpPr>
          <p:cNvPr id="4" name="Slide Number Placeholder 3"/>
          <p:cNvSpPr>
            <a:spLocks noGrp="1"/>
          </p:cNvSpPr>
          <p:nvPr>
            <p:ph type="sldNum" sz="quarter" idx="12"/>
          </p:nvPr>
        </p:nvSpPr>
        <p:spPr/>
        <p:txBody>
          <a:bodyPr/>
          <a:lstStyle/>
          <a:p>
            <a:fld id="{B932AE54-C7EB-4431-ADEB-1EE13A50C741}" type="slidenum">
              <a:rPr lang="en-US" smtClean="0"/>
              <a:t>22</a:t>
            </a:fld>
            <a:endParaRPr lang="en-US" dirty="0"/>
          </a:p>
        </p:txBody>
      </p:sp>
      <p:sp>
        <p:nvSpPr>
          <p:cNvPr id="5" name="TextBox 4"/>
          <p:cNvSpPr txBox="1"/>
          <p:nvPr/>
        </p:nvSpPr>
        <p:spPr>
          <a:xfrm>
            <a:off x="564776" y="1519081"/>
            <a:ext cx="8153400" cy="646331"/>
          </a:xfrm>
          <a:prstGeom prst="rect">
            <a:avLst/>
          </a:prstGeom>
          <a:noFill/>
        </p:spPr>
        <p:txBody>
          <a:bodyPr wrap="square" rtlCol="0">
            <a:spAutoFit/>
          </a:bodyPr>
          <a:lstStyle/>
          <a:p>
            <a:r>
              <a:rPr lang="en-US" dirty="0" smtClean="0"/>
              <a:t>Emergency supplies may be stored in a plastic container or a backpack and should be checked once a year for expired items.</a:t>
            </a:r>
            <a:endParaRPr lang="en-US" dirty="0"/>
          </a:p>
        </p:txBody>
      </p:sp>
      <p:sp>
        <p:nvSpPr>
          <p:cNvPr id="6" name="TextBox 5"/>
          <p:cNvSpPr txBox="1"/>
          <p:nvPr/>
        </p:nvSpPr>
        <p:spPr>
          <a:xfrm>
            <a:off x="564776" y="2295918"/>
            <a:ext cx="4076700" cy="3677930"/>
          </a:xfrm>
          <a:prstGeom prst="rect">
            <a:avLst/>
          </a:prstGeom>
          <a:noFill/>
        </p:spPr>
        <p:txBody>
          <a:bodyPr wrap="square" rtlCol="0">
            <a:spAutoFit/>
          </a:bodyPr>
          <a:lstStyle/>
          <a:p>
            <a:pPr>
              <a:spcAft>
                <a:spcPts val="600"/>
              </a:spcAft>
            </a:pPr>
            <a:r>
              <a:rPr lang="en-US" dirty="0" smtClean="0"/>
              <a:t>Supply kit suggestions:</a:t>
            </a:r>
          </a:p>
          <a:p>
            <a:pPr marL="285750" indent="-285750">
              <a:spcAft>
                <a:spcPts val="600"/>
              </a:spcAft>
              <a:buFont typeface="Arial" panose="020B0604020202020204" pitchFamily="34" charset="0"/>
              <a:buChar char="•"/>
            </a:pPr>
            <a:r>
              <a:rPr lang="en-US" dirty="0" smtClean="0"/>
              <a:t>Food – ready to eat canned food for at least three days, but seven to ten days is preferable</a:t>
            </a:r>
          </a:p>
          <a:p>
            <a:pPr marL="285750" indent="-285750">
              <a:spcAft>
                <a:spcPts val="600"/>
              </a:spcAft>
              <a:buFont typeface="Arial" panose="020B0604020202020204" pitchFamily="34" charset="0"/>
              <a:buChar char="•"/>
            </a:pPr>
            <a:r>
              <a:rPr lang="en-US" dirty="0" smtClean="0"/>
              <a:t>Water – one gallon per person per day</a:t>
            </a:r>
          </a:p>
          <a:p>
            <a:pPr marL="285750" indent="-285750">
              <a:spcAft>
                <a:spcPts val="600"/>
              </a:spcAft>
              <a:buFont typeface="Arial" panose="020B0604020202020204" pitchFamily="34" charset="0"/>
              <a:buChar char="•"/>
            </a:pPr>
            <a:r>
              <a:rPr lang="en-US" dirty="0" smtClean="0"/>
              <a:t>First Aid Kit</a:t>
            </a:r>
          </a:p>
          <a:p>
            <a:pPr marL="285750" indent="-285750">
              <a:spcAft>
                <a:spcPts val="600"/>
              </a:spcAft>
              <a:buFont typeface="Arial" panose="020B0604020202020204" pitchFamily="34" charset="0"/>
              <a:buChar char="•"/>
            </a:pPr>
            <a:r>
              <a:rPr lang="en-US" dirty="0" smtClean="0"/>
              <a:t>ABC type fire extinguisher</a:t>
            </a:r>
          </a:p>
          <a:p>
            <a:pPr marL="285750" indent="-285750">
              <a:spcAft>
                <a:spcPts val="600"/>
              </a:spcAft>
              <a:buFont typeface="Arial" panose="020B0604020202020204" pitchFamily="34" charset="0"/>
              <a:buChar char="•"/>
            </a:pPr>
            <a:r>
              <a:rPr lang="en-US" dirty="0" smtClean="0"/>
              <a:t>Flashlight with extra batteries</a:t>
            </a:r>
          </a:p>
          <a:p>
            <a:pPr marL="285750" indent="-285750">
              <a:spcAft>
                <a:spcPts val="600"/>
              </a:spcAft>
              <a:buFont typeface="Arial" panose="020B0604020202020204" pitchFamily="34" charset="0"/>
              <a:buChar char="•"/>
            </a:pPr>
            <a:r>
              <a:rPr lang="en-US" dirty="0" smtClean="0"/>
              <a:t>Portable radio with extra batteries</a:t>
            </a:r>
          </a:p>
          <a:p>
            <a:pPr marL="285750" indent="-285750">
              <a:buFont typeface="Arial" panose="020B0604020202020204" pitchFamily="34" charset="0"/>
              <a:buChar char="•"/>
            </a:pPr>
            <a:r>
              <a:rPr lang="en-US" dirty="0" smtClean="0"/>
              <a:t>Blankets, clothing, shoes</a:t>
            </a:r>
            <a:endParaRPr lang="en-US" dirty="0"/>
          </a:p>
        </p:txBody>
      </p:sp>
      <p:sp>
        <p:nvSpPr>
          <p:cNvPr id="7" name="TextBox 6"/>
          <p:cNvSpPr txBox="1"/>
          <p:nvPr/>
        </p:nvSpPr>
        <p:spPr>
          <a:xfrm>
            <a:off x="4672852" y="2667000"/>
            <a:ext cx="4076700" cy="312393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smtClean="0"/>
              <a:t>Cash</a:t>
            </a:r>
          </a:p>
          <a:p>
            <a:pPr marL="285750" indent="-285750">
              <a:spcAft>
                <a:spcPts val="600"/>
              </a:spcAft>
              <a:buFont typeface="Arial" panose="020B0604020202020204" pitchFamily="34" charset="0"/>
              <a:buChar char="•"/>
            </a:pPr>
            <a:r>
              <a:rPr lang="en-US" dirty="0" smtClean="0"/>
              <a:t>Personal items – medication, eyeglasses, etc.</a:t>
            </a:r>
          </a:p>
          <a:p>
            <a:pPr marL="285750" indent="-285750">
              <a:spcAft>
                <a:spcPts val="600"/>
              </a:spcAft>
              <a:buFont typeface="Arial" panose="020B0604020202020204" pitchFamily="34" charset="0"/>
              <a:buChar char="•"/>
            </a:pPr>
            <a:r>
              <a:rPr lang="en-US" dirty="0" smtClean="0"/>
              <a:t>Tools, non-electric can opener</a:t>
            </a:r>
          </a:p>
          <a:p>
            <a:pPr marL="285750" indent="-285750">
              <a:spcAft>
                <a:spcPts val="600"/>
              </a:spcAft>
              <a:buFont typeface="Arial" panose="020B0604020202020204" pitchFamily="34" charset="0"/>
              <a:buChar char="•"/>
            </a:pPr>
            <a:r>
              <a:rPr lang="en-US" dirty="0" smtClean="0"/>
              <a:t>Whistle</a:t>
            </a:r>
          </a:p>
          <a:p>
            <a:pPr marL="285750" indent="-285750">
              <a:spcAft>
                <a:spcPts val="600"/>
              </a:spcAft>
              <a:buFont typeface="Arial" panose="020B0604020202020204" pitchFamily="34" charset="0"/>
              <a:buChar char="•"/>
            </a:pPr>
            <a:r>
              <a:rPr lang="en-US" dirty="0" smtClean="0"/>
              <a:t>Map of area</a:t>
            </a:r>
          </a:p>
          <a:p>
            <a:pPr marL="285750" indent="-285750">
              <a:spcAft>
                <a:spcPts val="600"/>
              </a:spcAft>
              <a:buFont typeface="Arial" panose="020B0604020202020204" pitchFamily="34" charset="0"/>
              <a:buChar char="•"/>
            </a:pPr>
            <a:r>
              <a:rPr lang="en-US" dirty="0" smtClean="0"/>
              <a:t>Sanitation supplies</a:t>
            </a:r>
          </a:p>
          <a:p>
            <a:pPr marL="285750" indent="-285750">
              <a:spcAft>
                <a:spcPts val="600"/>
              </a:spcAft>
              <a:buFont typeface="Arial" panose="020B0604020202020204" pitchFamily="34" charset="0"/>
              <a:buChar char="•"/>
            </a:pPr>
            <a:r>
              <a:rPr lang="en-US" dirty="0" smtClean="0"/>
              <a:t>Important documents</a:t>
            </a:r>
          </a:p>
          <a:p>
            <a:pPr marL="285750" indent="-285750">
              <a:spcAft>
                <a:spcPts val="600"/>
              </a:spcAft>
              <a:buFont typeface="Arial" panose="020B0604020202020204" pitchFamily="34" charset="0"/>
              <a:buChar char="•"/>
            </a:pPr>
            <a:r>
              <a:rPr lang="en-US" dirty="0" smtClean="0"/>
              <a:t>Items for your pets</a:t>
            </a:r>
            <a:endParaRPr lang="en-US"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1040" y="6126480"/>
            <a:ext cx="556953" cy="51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8458200" y="6629400"/>
            <a:ext cx="588623" cy="338554"/>
          </a:xfrm>
          <a:prstGeom prst="rect">
            <a:avLst/>
          </a:prstGeom>
        </p:spPr>
        <p:txBody>
          <a:bodyPr wrap="none">
            <a:spAutoFit/>
          </a:bodyPr>
          <a:lstStyle/>
          <a:p>
            <a:pPr lvl="0"/>
            <a:r>
              <a:rPr lang="en-US" sz="800" dirty="0" smtClean="0">
                <a:solidFill>
                  <a:prstClr val="black"/>
                </a:solidFill>
              </a:rPr>
              <a:t>2/5/2019</a:t>
            </a:r>
          </a:p>
          <a:p>
            <a:pPr lvl="0"/>
            <a:endParaRPr lang="en-US" sz="800" dirty="0">
              <a:solidFill>
                <a:prstClr val="black"/>
              </a:solidFill>
            </a:endParaRPr>
          </a:p>
        </p:txBody>
      </p:sp>
    </p:spTree>
    <p:extLst>
      <p:ext uri="{BB962C8B-B14F-4D97-AF65-F5344CB8AC3E}">
        <p14:creationId xmlns:p14="http://schemas.microsoft.com/office/powerpoint/2010/main" val="39920559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Make a disaster plan</a:t>
            </a:r>
            <a:endParaRPr lang="en-US" sz="3200" dirty="0"/>
          </a:p>
        </p:txBody>
      </p:sp>
      <p:sp>
        <p:nvSpPr>
          <p:cNvPr id="3" name="Date Placeholder 2"/>
          <p:cNvSpPr>
            <a:spLocks noGrp="1"/>
          </p:cNvSpPr>
          <p:nvPr>
            <p:ph type="dt" sz="half" idx="10"/>
          </p:nvPr>
        </p:nvSpPr>
        <p:spPr>
          <a:xfrm>
            <a:off x="457200" y="18288"/>
            <a:ext cx="6167718" cy="286512"/>
          </a:xfrm>
        </p:spPr>
        <p:txBody>
          <a:bodyPr/>
          <a:lstStyle/>
          <a:p>
            <a:r>
              <a:rPr lang="en-US" dirty="0" smtClean="0"/>
              <a:t>City of West Hollywood - Rent Stabilization &amp; Housing Division - (323) 848-6450</a:t>
            </a:r>
            <a:endParaRPr lang="en-US" dirty="0"/>
          </a:p>
        </p:txBody>
      </p:sp>
      <p:sp>
        <p:nvSpPr>
          <p:cNvPr id="4" name="Slide Number Placeholder 3"/>
          <p:cNvSpPr>
            <a:spLocks noGrp="1"/>
          </p:cNvSpPr>
          <p:nvPr>
            <p:ph type="sldNum" sz="quarter" idx="12"/>
          </p:nvPr>
        </p:nvSpPr>
        <p:spPr/>
        <p:txBody>
          <a:bodyPr/>
          <a:lstStyle/>
          <a:p>
            <a:fld id="{B932AE54-C7EB-4431-ADEB-1EE13A50C741}" type="slidenum">
              <a:rPr lang="en-US" smtClean="0"/>
              <a:t>23</a:t>
            </a:fld>
            <a:endParaRPr lang="en-US" dirty="0"/>
          </a:p>
        </p:txBody>
      </p:sp>
      <p:sp>
        <p:nvSpPr>
          <p:cNvPr id="5" name="TextBox 4"/>
          <p:cNvSpPr txBox="1"/>
          <p:nvPr/>
        </p:nvSpPr>
        <p:spPr>
          <a:xfrm>
            <a:off x="304800" y="1752600"/>
            <a:ext cx="4213412" cy="3524042"/>
          </a:xfrm>
          <a:prstGeom prst="rect">
            <a:avLst/>
          </a:prstGeom>
          <a:noFill/>
        </p:spPr>
        <p:txBody>
          <a:bodyPr wrap="square" rtlCol="0">
            <a:spAutoFit/>
          </a:bodyPr>
          <a:lstStyle/>
          <a:p>
            <a:pPr>
              <a:spcAft>
                <a:spcPts val="600"/>
              </a:spcAft>
            </a:pPr>
            <a:r>
              <a:rPr lang="en-US" dirty="0" smtClean="0"/>
              <a:t>Suggestions for your disaster plan:</a:t>
            </a:r>
          </a:p>
          <a:p>
            <a:pPr marL="285750" indent="-285750">
              <a:spcAft>
                <a:spcPts val="600"/>
              </a:spcAft>
              <a:buFont typeface="Arial" panose="020B0604020202020204" pitchFamily="34" charset="0"/>
              <a:buChar char="•"/>
            </a:pPr>
            <a:r>
              <a:rPr lang="en-US" dirty="0" smtClean="0"/>
              <a:t>Pick a meeting place for you and family, friends, etc. in case you are separated</a:t>
            </a:r>
          </a:p>
          <a:p>
            <a:pPr marL="285750" indent="-285750">
              <a:spcAft>
                <a:spcPts val="600"/>
              </a:spcAft>
              <a:buFont typeface="Arial" panose="020B0604020202020204" pitchFamily="34" charset="0"/>
              <a:buChar char="•"/>
            </a:pPr>
            <a:r>
              <a:rPr lang="en-US" dirty="0" smtClean="0"/>
              <a:t>Choose an out-of-state contact as a “check-in contact”</a:t>
            </a:r>
          </a:p>
          <a:p>
            <a:pPr marL="285750" indent="-285750">
              <a:spcAft>
                <a:spcPts val="600"/>
              </a:spcAft>
              <a:buFont typeface="Arial" panose="020B0604020202020204" pitchFamily="34" charset="0"/>
              <a:buChar char="•"/>
            </a:pPr>
            <a:r>
              <a:rPr lang="en-US" dirty="0" smtClean="0"/>
              <a:t>Discuss the types of disasters that could occur and how to be prepared</a:t>
            </a:r>
          </a:p>
          <a:p>
            <a:pPr marL="285750" indent="-285750">
              <a:spcAft>
                <a:spcPts val="600"/>
              </a:spcAft>
              <a:buFont typeface="Arial" panose="020B0604020202020204" pitchFamily="34" charset="0"/>
              <a:buChar char="•"/>
            </a:pPr>
            <a:r>
              <a:rPr lang="en-US" dirty="0" smtClean="0"/>
              <a:t>Discuss what to do if advised to evacuate</a:t>
            </a:r>
          </a:p>
          <a:p>
            <a:pPr marL="285750" indent="-285750">
              <a:spcAft>
                <a:spcPts val="600"/>
              </a:spcAft>
              <a:buFont typeface="Arial" panose="020B0604020202020204" pitchFamily="34" charset="0"/>
              <a:buChar char="•"/>
            </a:pPr>
            <a:r>
              <a:rPr lang="en-US" dirty="0" smtClean="0"/>
              <a:t>Practice what you have discussed</a:t>
            </a:r>
          </a:p>
        </p:txBody>
      </p:sp>
      <p:sp>
        <p:nvSpPr>
          <p:cNvPr id="6" name="TextBox 5"/>
          <p:cNvSpPr txBox="1"/>
          <p:nvPr/>
        </p:nvSpPr>
        <p:spPr>
          <a:xfrm>
            <a:off x="4518212" y="2209800"/>
            <a:ext cx="4213412" cy="281615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smtClean="0"/>
              <a:t>Plan how the neighborhood could work together after a disaster</a:t>
            </a:r>
          </a:p>
          <a:p>
            <a:pPr marL="285750" indent="-285750">
              <a:spcAft>
                <a:spcPts val="600"/>
              </a:spcAft>
              <a:buFont typeface="Arial" panose="020B0604020202020204" pitchFamily="34" charset="0"/>
              <a:buChar char="•"/>
            </a:pPr>
            <a:r>
              <a:rPr lang="en-US" dirty="0" smtClean="0"/>
              <a:t>Consider how you could help neighbors who have special needs, such as elderly or disabled persons</a:t>
            </a:r>
          </a:p>
          <a:p>
            <a:pPr marL="285750" indent="-285750">
              <a:spcAft>
                <a:spcPts val="600"/>
              </a:spcAft>
              <a:buFont typeface="Arial" panose="020B0604020202020204" pitchFamily="34" charset="0"/>
              <a:buChar char="•"/>
            </a:pPr>
            <a:r>
              <a:rPr lang="en-US" dirty="0" smtClean="0"/>
              <a:t>Make plans for child care in case parents can’t get home</a:t>
            </a:r>
          </a:p>
          <a:p>
            <a:pPr marL="285750" indent="-285750">
              <a:spcAft>
                <a:spcPts val="600"/>
              </a:spcAft>
              <a:buFont typeface="Arial" panose="020B0604020202020204" pitchFamily="34" charset="0"/>
              <a:buChar char="•"/>
            </a:pPr>
            <a:r>
              <a:rPr lang="en-US" dirty="0" smtClean="0"/>
              <a:t>Post emergency telephone numbers by every phone</a:t>
            </a:r>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1040" y="6126480"/>
            <a:ext cx="556953" cy="51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8458200" y="6629400"/>
            <a:ext cx="588623" cy="338554"/>
          </a:xfrm>
          <a:prstGeom prst="rect">
            <a:avLst/>
          </a:prstGeom>
        </p:spPr>
        <p:txBody>
          <a:bodyPr wrap="none">
            <a:spAutoFit/>
          </a:bodyPr>
          <a:lstStyle/>
          <a:p>
            <a:pPr lvl="0"/>
            <a:r>
              <a:rPr lang="en-US" sz="800" dirty="0" smtClean="0">
                <a:solidFill>
                  <a:prstClr val="black"/>
                </a:solidFill>
              </a:rPr>
              <a:t>2/5/2019</a:t>
            </a:r>
          </a:p>
          <a:p>
            <a:pPr lvl="0"/>
            <a:endParaRPr lang="en-US" sz="800" dirty="0">
              <a:solidFill>
                <a:prstClr val="black"/>
              </a:solidFill>
            </a:endParaRPr>
          </a:p>
        </p:txBody>
      </p:sp>
    </p:spTree>
    <p:extLst>
      <p:ext uri="{BB962C8B-B14F-4D97-AF65-F5344CB8AC3E}">
        <p14:creationId xmlns:p14="http://schemas.microsoft.com/office/powerpoint/2010/main" val="30056311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Notice to move out</a:t>
            </a:r>
            <a:endParaRPr lang="en-US" sz="3200" dirty="0"/>
          </a:p>
        </p:txBody>
      </p:sp>
      <p:sp>
        <p:nvSpPr>
          <p:cNvPr id="3" name="Date Placeholder 2"/>
          <p:cNvSpPr>
            <a:spLocks noGrp="1"/>
          </p:cNvSpPr>
          <p:nvPr>
            <p:ph type="dt" sz="half" idx="10"/>
          </p:nvPr>
        </p:nvSpPr>
        <p:spPr>
          <a:xfrm>
            <a:off x="457200" y="18288"/>
            <a:ext cx="6629400" cy="329184"/>
          </a:xfrm>
        </p:spPr>
        <p:txBody>
          <a:bodyPr/>
          <a:lstStyle/>
          <a:p>
            <a:r>
              <a:rPr lang="en-US" dirty="0" smtClean="0"/>
              <a:t>City of West Hollywood - Rent Stabilization &amp; Housing Division - (323) 848-6450</a:t>
            </a:r>
            <a:endParaRPr lang="en-US" dirty="0"/>
          </a:p>
        </p:txBody>
      </p:sp>
      <p:sp>
        <p:nvSpPr>
          <p:cNvPr id="4" name="Slide Number Placeholder 3"/>
          <p:cNvSpPr>
            <a:spLocks noGrp="1"/>
          </p:cNvSpPr>
          <p:nvPr>
            <p:ph type="sldNum" sz="quarter" idx="12"/>
          </p:nvPr>
        </p:nvSpPr>
        <p:spPr/>
        <p:txBody>
          <a:bodyPr/>
          <a:lstStyle/>
          <a:p>
            <a:fld id="{B932AE54-C7EB-4431-ADEB-1EE13A50C741}" type="slidenum">
              <a:rPr lang="en-US" smtClean="0"/>
              <a:t>24</a:t>
            </a:fld>
            <a:endParaRPr lang="en-US" dirty="0"/>
          </a:p>
        </p:txBody>
      </p:sp>
      <p:sp>
        <p:nvSpPr>
          <p:cNvPr id="5" name="TextBox 4"/>
          <p:cNvSpPr txBox="1"/>
          <p:nvPr/>
        </p:nvSpPr>
        <p:spPr>
          <a:xfrm>
            <a:off x="551329" y="1524000"/>
            <a:ext cx="8153400" cy="4524315"/>
          </a:xfrm>
          <a:prstGeom prst="rect">
            <a:avLst/>
          </a:prstGeom>
          <a:noFill/>
        </p:spPr>
        <p:txBody>
          <a:bodyPr wrap="square" rtlCol="0">
            <a:spAutoFit/>
          </a:bodyPr>
          <a:lstStyle/>
          <a:p>
            <a:r>
              <a:rPr lang="en-US" dirty="0" smtClean="0"/>
              <a:t>State law requires a 30-day written notice when moving out.</a:t>
            </a:r>
          </a:p>
          <a:p>
            <a:endParaRPr lang="en-US" dirty="0"/>
          </a:p>
          <a:p>
            <a:r>
              <a:rPr lang="en-US" dirty="0" smtClean="0"/>
              <a:t>Can be given at any point during the month unless lease states otherwise.</a:t>
            </a:r>
          </a:p>
          <a:p>
            <a:endParaRPr lang="en-US" dirty="0"/>
          </a:p>
          <a:p>
            <a:r>
              <a:rPr lang="en-US" dirty="0" smtClean="0"/>
              <a:t>Tenant is obligated for rent through the notice period, unless the unit is rented to someone else sooner.</a:t>
            </a:r>
          </a:p>
          <a:p>
            <a:endParaRPr lang="en-US" dirty="0"/>
          </a:p>
          <a:p>
            <a:r>
              <a:rPr lang="en-US" dirty="0" smtClean="0"/>
              <a:t>Only a deposit called “last month’s rent” can automatically be applied towards the last month’s rent.  If the rent was increased, tenant pays the difference between the  amount held and the current rent.</a:t>
            </a:r>
          </a:p>
          <a:p>
            <a:endParaRPr lang="en-US" dirty="0"/>
          </a:p>
          <a:p>
            <a:r>
              <a:rPr lang="en-US" dirty="0" smtClean="0"/>
              <a:t>Note: If the tenant is breaking a lease, the tenant is obligated to pay rent for the duration of the lease, or until the unit is rented to someone else.  The only time when outside circumstances allow a lease to be broken is for someone in the military who receives a transfer, or someone who is a victim of domestic violence or sexual assault.</a:t>
            </a:r>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1040" y="6126480"/>
            <a:ext cx="556953" cy="51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8458200" y="6629400"/>
            <a:ext cx="588623" cy="338554"/>
          </a:xfrm>
          <a:prstGeom prst="rect">
            <a:avLst/>
          </a:prstGeom>
        </p:spPr>
        <p:txBody>
          <a:bodyPr wrap="none">
            <a:spAutoFit/>
          </a:bodyPr>
          <a:lstStyle/>
          <a:p>
            <a:pPr lvl="0"/>
            <a:r>
              <a:rPr lang="en-US" sz="800" dirty="0" smtClean="0">
                <a:solidFill>
                  <a:prstClr val="black"/>
                </a:solidFill>
              </a:rPr>
              <a:t>2/5/2019</a:t>
            </a:r>
          </a:p>
          <a:p>
            <a:pPr lvl="0"/>
            <a:endParaRPr lang="en-US" sz="800" dirty="0">
              <a:solidFill>
                <a:prstClr val="black"/>
              </a:solidFill>
            </a:endParaRPr>
          </a:p>
        </p:txBody>
      </p:sp>
    </p:spTree>
    <p:extLst>
      <p:ext uri="{BB962C8B-B14F-4D97-AF65-F5344CB8AC3E}">
        <p14:creationId xmlns:p14="http://schemas.microsoft.com/office/powerpoint/2010/main" val="26181002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5410200" cy="990600"/>
          </a:xfrm>
        </p:spPr>
        <p:txBody>
          <a:bodyPr>
            <a:normAutofit/>
          </a:bodyPr>
          <a:lstStyle/>
          <a:p>
            <a:r>
              <a:rPr lang="en-US" sz="3200" dirty="0" smtClean="0"/>
              <a:t>Some tenants stay, some go</a:t>
            </a:r>
            <a:endParaRPr lang="en-US" sz="3200" dirty="0"/>
          </a:p>
        </p:txBody>
      </p:sp>
      <p:sp>
        <p:nvSpPr>
          <p:cNvPr id="3" name="Date Placeholder 2"/>
          <p:cNvSpPr>
            <a:spLocks noGrp="1"/>
          </p:cNvSpPr>
          <p:nvPr>
            <p:ph type="dt" sz="half" idx="10"/>
          </p:nvPr>
        </p:nvSpPr>
        <p:spPr>
          <a:xfrm>
            <a:off x="457200" y="18288"/>
            <a:ext cx="6705600" cy="329184"/>
          </a:xfrm>
        </p:spPr>
        <p:txBody>
          <a:bodyPr/>
          <a:lstStyle/>
          <a:p>
            <a:r>
              <a:rPr lang="en-US" dirty="0" smtClean="0"/>
              <a:t>City of West Hollywood - Rent Stabilization &amp; Housing Division - (323) 848-6450</a:t>
            </a:r>
            <a:endParaRPr lang="en-US" dirty="0"/>
          </a:p>
        </p:txBody>
      </p:sp>
      <p:sp>
        <p:nvSpPr>
          <p:cNvPr id="4" name="Slide Number Placeholder 3"/>
          <p:cNvSpPr>
            <a:spLocks noGrp="1"/>
          </p:cNvSpPr>
          <p:nvPr>
            <p:ph type="sldNum" sz="quarter" idx="12"/>
          </p:nvPr>
        </p:nvSpPr>
        <p:spPr/>
        <p:txBody>
          <a:bodyPr/>
          <a:lstStyle/>
          <a:p>
            <a:fld id="{B932AE54-C7EB-4431-ADEB-1EE13A50C741}" type="slidenum">
              <a:rPr lang="en-US" smtClean="0"/>
              <a:t>25</a:t>
            </a:fld>
            <a:endParaRPr lang="en-US" dirty="0"/>
          </a:p>
        </p:txBody>
      </p:sp>
      <p:sp>
        <p:nvSpPr>
          <p:cNvPr id="5" name="TextBox 4"/>
          <p:cNvSpPr txBox="1"/>
          <p:nvPr/>
        </p:nvSpPr>
        <p:spPr>
          <a:xfrm>
            <a:off x="685800" y="1524000"/>
            <a:ext cx="7620000" cy="4801314"/>
          </a:xfrm>
          <a:prstGeom prst="rect">
            <a:avLst/>
          </a:prstGeom>
          <a:noFill/>
        </p:spPr>
        <p:txBody>
          <a:bodyPr wrap="square" rtlCol="0">
            <a:spAutoFit/>
          </a:bodyPr>
          <a:lstStyle/>
          <a:p>
            <a:r>
              <a:rPr lang="en-US" dirty="0" smtClean="0"/>
              <a:t>Typically the lease makes tenants jointly and separately responsible for the entire rent.</a:t>
            </a:r>
          </a:p>
          <a:p>
            <a:endParaRPr lang="en-US" dirty="0"/>
          </a:p>
          <a:p>
            <a:r>
              <a:rPr lang="en-US" dirty="0" smtClean="0"/>
              <a:t>There is no change in the rent until all of the initial parties on a lease move out.</a:t>
            </a:r>
          </a:p>
          <a:p>
            <a:endParaRPr lang="en-US" dirty="0"/>
          </a:p>
          <a:p>
            <a:r>
              <a:rPr lang="en-US" dirty="0" smtClean="0"/>
              <a:t>The remaining tenant on a lease has the right to get a replacement tenant.</a:t>
            </a:r>
          </a:p>
          <a:p>
            <a:endParaRPr lang="en-US" dirty="0"/>
          </a:p>
          <a:p>
            <a:r>
              <a:rPr lang="en-US" dirty="0" smtClean="0"/>
              <a:t>The landlord has the right to require that a replacement roommate meet the same standards he or she normally uses when finding a tenant.</a:t>
            </a:r>
          </a:p>
          <a:p>
            <a:endParaRPr lang="en-US" dirty="0"/>
          </a:p>
          <a:p>
            <a:r>
              <a:rPr lang="en-US" dirty="0" smtClean="0"/>
              <a:t>The landlord may not unreasonably withhold consent for the replacement.</a:t>
            </a:r>
          </a:p>
          <a:p>
            <a:endParaRPr lang="en-US" dirty="0"/>
          </a:p>
          <a:p>
            <a:r>
              <a:rPr lang="en-US" dirty="0" smtClean="0"/>
              <a:t>Typically the replacement roommate will be a subtenant and not named a co-tenant on a new lease.  This is up to the landlord.</a:t>
            </a:r>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1040" y="6126480"/>
            <a:ext cx="556953" cy="51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8458200" y="6629400"/>
            <a:ext cx="588623" cy="338554"/>
          </a:xfrm>
          <a:prstGeom prst="rect">
            <a:avLst/>
          </a:prstGeom>
        </p:spPr>
        <p:txBody>
          <a:bodyPr wrap="none">
            <a:spAutoFit/>
          </a:bodyPr>
          <a:lstStyle/>
          <a:p>
            <a:pPr lvl="0"/>
            <a:r>
              <a:rPr lang="en-US" sz="800" dirty="0" smtClean="0">
                <a:solidFill>
                  <a:prstClr val="black"/>
                </a:solidFill>
              </a:rPr>
              <a:t>2/5/2019</a:t>
            </a:r>
          </a:p>
          <a:p>
            <a:pPr lvl="0"/>
            <a:endParaRPr lang="en-US" sz="800" dirty="0">
              <a:solidFill>
                <a:prstClr val="black"/>
              </a:solidFill>
            </a:endParaRPr>
          </a:p>
        </p:txBody>
      </p:sp>
    </p:spTree>
    <p:extLst>
      <p:ext uri="{BB962C8B-B14F-4D97-AF65-F5344CB8AC3E}">
        <p14:creationId xmlns:p14="http://schemas.microsoft.com/office/powerpoint/2010/main" val="3873260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Security deposit settlement</a:t>
            </a:r>
            <a:endParaRPr lang="en-US" sz="3200" dirty="0"/>
          </a:p>
        </p:txBody>
      </p:sp>
      <p:sp>
        <p:nvSpPr>
          <p:cNvPr id="3" name="Date Placeholder 2"/>
          <p:cNvSpPr>
            <a:spLocks noGrp="1"/>
          </p:cNvSpPr>
          <p:nvPr>
            <p:ph type="dt" sz="half" idx="10"/>
          </p:nvPr>
        </p:nvSpPr>
        <p:spPr>
          <a:xfrm>
            <a:off x="457200" y="18288"/>
            <a:ext cx="6248400" cy="362712"/>
          </a:xfrm>
        </p:spPr>
        <p:txBody>
          <a:bodyPr/>
          <a:lstStyle/>
          <a:p>
            <a:r>
              <a:rPr lang="en-US" dirty="0" smtClean="0"/>
              <a:t>City of West Hollywood - Rent Stabilization &amp; Housing Division - (323) 848-6450</a:t>
            </a:r>
            <a:endParaRPr lang="en-US" dirty="0"/>
          </a:p>
        </p:txBody>
      </p:sp>
      <p:sp>
        <p:nvSpPr>
          <p:cNvPr id="4" name="Slide Number Placeholder 3"/>
          <p:cNvSpPr>
            <a:spLocks noGrp="1"/>
          </p:cNvSpPr>
          <p:nvPr>
            <p:ph type="sldNum" sz="quarter" idx="12"/>
          </p:nvPr>
        </p:nvSpPr>
        <p:spPr/>
        <p:txBody>
          <a:bodyPr/>
          <a:lstStyle/>
          <a:p>
            <a:fld id="{B932AE54-C7EB-4431-ADEB-1EE13A50C741}" type="slidenum">
              <a:rPr lang="en-US" smtClean="0"/>
              <a:t>26</a:t>
            </a:fld>
            <a:endParaRPr lang="en-US" dirty="0"/>
          </a:p>
        </p:txBody>
      </p:sp>
      <p:sp>
        <p:nvSpPr>
          <p:cNvPr id="5" name="TextBox 4"/>
          <p:cNvSpPr txBox="1"/>
          <p:nvPr/>
        </p:nvSpPr>
        <p:spPr>
          <a:xfrm>
            <a:off x="609600" y="1600200"/>
            <a:ext cx="7924800" cy="4247317"/>
          </a:xfrm>
          <a:prstGeom prst="rect">
            <a:avLst/>
          </a:prstGeom>
          <a:noFill/>
        </p:spPr>
        <p:txBody>
          <a:bodyPr wrap="square" rtlCol="0">
            <a:spAutoFit/>
          </a:bodyPr>
          <a:lstStyle/>
          <a:p>
            <a:r>
              <a:rPr lang="en-US" dirty="0" smtClean="0"/>
              <a:t>Your landlord is obligated to settle the security deposit only when the unit is turned over vacant.</a:t>
            </a:r>
          </a:p>
          <a:p>
            <a:endParaRPr lang="en-US" dirty="0"/>
          </a:p>
          <a:p>
            <a:r>
              <a:rPr lang="en-US" dirty="0" smtClean="0"/>
              <a:t>When there is a replacement roommate, usually the deposit is settled  between the one who moved-out and the one who is moving-in, or assumed in its entirety by the remaining tenant.</a:t>
            </a:r>
          </a:p>
          <a:p>
            <a:endParaRPr lang="en-US" dirty="0"/>
          </a:p>
          <a:p>
            <a:r>
              <a:rPr lang="en-US" dirty="0" smtClean="0"/>
              <a:t>After receiving notice that the tenants are moving, the landlord must notify them in writing that they have the right to request a walk-through with the landlord before moving.</a:t>
            </a:r>
          </a:p>
          <a:p>
            <a:endParaRPr lang="en-US" dirty="0"/>
          </a:p>
          <a:p>
            <a:r>
              <a:rPr lang="en-US" dirty="0" smtClean="0"/>
              <a:t>The purpose of the walk-through is to give the tenants an opportunity to perform some of the repairs.  The walk-through </a:t>
            </a:r>
            <a:r>
              <a:rPr lang="en-US" b="1" u="sng" dirty="0" smtClean="0"/>
              <a:t>is not</a:t>
            </a:r>
            <a:r>
              <a:rPr lang="en-US" dirty="0" smtClean="0"/>
              <a:t> the final word on deposit deductions.  The landlord can make additional deductions, if necessary.</a:t>
            </a:r>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1040" y="6126480"/>
            <a:ext cx="556953" cy="51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8458200" y="6629400"/>
            <a:ext cx="588623" cy="338554"/>
          </a:xfrm>
          <a:prstGeom prst="rect">
            <a:avLst/>
          </a:prstGeom>
        </p:spPr>
        <p:txBody>
          <a:bodyPr wrap="none">
            <a:spAutoFit/>
          </a:bodyPr>
          <a:lstStyle/>
          <a:p>
            <a:pPr lvl="0"/>
            <a:r>
              <a:rPr lang="en-US" sz="800" dirty="0" smtClean="0">
                <a:solidFill>
                  <a:prstClr val="black"/>
                </a:solidFill>
              </a:rPr>
              <a:t>2/5/2019</a:t>
            </a:r>
          </a:p>
          <a:p>
            <a:pPr lvl="0"/>
            <a:endParaRPr lang="en-US" sz="800" dirty="0">
              <a:solidFill>
                <a:prstClr val="black"/>
              </a:solidFill>
            </a:endParaRPr>
          </a:p>
        </p:txBody>
      </p:sp>
    </p:spTree>
    <p:extLst>
      <p:ext uri="{BB962C8B-B14F-4D97-AF65-F5344CB8AC3E}">
        <p14:creationId xmlns:p14="http://schemas.microsoft.com/office/powerpoint/2010/main" val="38352651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Security deposit settlement – cont’d.</a:t>
            </a:r>
            <a:endParaRPr lang="en-US" sz="3200" dirty="0"/>
          </a:p>
        </p:txBody>
      </p:sp>
      <p:sp>
        <p:nvSpPr>
          <p:cNvPr id="3" name="Date Placeholder 2"/>
          <p:cNvSpPr>
            <a:spLocks noGrp="1"/>
          </p:cNvSpPr>
          <p:nvPr>
            <p:ph type="dt" sz="half" idx="10"/>
          </p:nvPr>
        </p:nvSpPr>
        <p:spPr>
          <a:xfrm>
            <a:off x="457200" y="18288"/>
            <a:ext cx="6248400" cy="329184"/>
          </a:xfrm>
        </p:spPr>
        <p:txBody>
          <a:bodyPr/>
          <a:lstStyle/>
          <a:p>
            <a:r>
              <a:rPr lang="en-US" dirty="0" smtClean="0"/>
              <a:t>City of West Hollywood - Rent Stabilization &amp; Housing Division - (323) 848-6450</a:t>
            </a:r>
            <a:endParaRPr lang="en-US" dirty="0"/>
          </a:p>
        </p:txBody>
      </p:sp>
      <p:sp>
        <p:nvSpPr>
          <p:cNvPr id="4" name="Slide Number Placeholder 3"/>
          <p:cNvSpPr>
            <a:spLocks noGrp="1"/>
          </p:cNvSpPr>
          <p:nvPr>
            <p:ph type="sldNum" sz="quarter" idx="12"/>
          </p:nvPr>
        </p:nvSpPr>
        <p:spPr/>
        <p:txBody>
          <a:bodyPr/>
          <a:lstStyle/>
          <a:p>
            <a:fld id="{B932AE54-C7EB-4431-ADEB-1EE13A50C741}" type="slidenum">
              <a:rPr lang="en-US" smtClean="0"/>
              <a:t>27</a:t>
            </a:fld>
            <a:endParaRPr lang="en-US" dirty="0"/>
          </a:p>
        </p:txBody>
      </p:sp>
      <p:sp>
        <p:nvSpPr>
          <p:cNvPr id="5" name="TextBox 4"/>
          <p:cNvSpPr txBox="1"/>
          <p:nvPr/>
        </p:nvSpPr>
        <p:spPr>
          <a:xfrm>
            <a:off x="510988" y="1752600"/>
            <a:ext cx="7162800" cy="3447098"/>
          </a:xfrm>
          <a:prstGeom prst="rect">
            <a:avLst/>
          </a:prstGeom>
          <a:noFill/>
        </p:spPr>
        <p:txBody>
          <a:bodyPr wrap="square" rtlCol="0">
            <a:spAutoFit/>
          </a:bodyPr>
          <a:lstStyle/>
          <a:p>
            <a:endParaRPr lang="en-US" dirty="0"/>
          </a:p>
          <a:p>
            <a:pPr>
              <a:spcAft>
                <a:spcPts val="600"/>
              </a:spcAft>
            </a:pPr>
            <a:r>
              <a:rPr lang="en-US" dirty="0"/>
              <a:t>California law specifically allows the landlord </a:t>
            </a:r>
            <a:r>
              <a:rPr lang="en-US" dirty="0" smtClean="0"/>
              <a:t>to use </a:t>
            </a:r>
            <a:r>
              <a:rPr lang="en-US" dirty="0"/>
              <a:t>a tenant’s security deposit for four purposes</a:t>
            </a:r>
            <a:r>
              <a:rPr lang="en-US" dirty="0" smtClean="0"/>
              <a:t>:</a:t>
            </a:r>
          </a:p>
          <a:p>
            <a:pPr>
              <a:spcAft>
                <a:spcPts val="600"/>
              </a:spcAft>
            </a:pPr>
            <a:r>
              <a:rPr lang="en-US" dirty="0" smtClean="0"/>
              <a:t>• </a:t>
            </a:r>
            <a:r>
              <a:rPr lang="en-US" dirty="0"/>
              <a:t>For unpaid rent;</a:t>
            </a:r>
          </a:p>
          <a:p>
            <a:pPr>
              <a:spcAft>
                <a:spcPts val="600"/>
              </a:spcAft>
            </a:pPr>
            <a:r>
              <a:rPr lang="en-US" dirty="0"/>
              <a:t>• For cleaning the rental unit when the tenant </a:t>
            </a:r>
            <a:r>
              <a:rPr lang="en-US" dirty="0" smtClean="0"/>
              <a:t>moves out</a:t>
            </a:r>
            <a:r>
              <a:rPr lang="en-US" dirty="0"/>
              <a:t>, but only to make the unit as clean as it </a:t>
            </a:r>
            <a:r>
              <a:rPr lang="en-US" dirty="0" smtClean="0"/>
              <a:t>was </a:t>
            </a:r>
            <a:r>
              <a:rPr lang="en-US" dirty="0"/>
              <a:t>when the tenant first </a:t>
            </a:r>
            <a:r>
              <a:rPr lang="en-US" dirty="0" smtClean="0"/>
              <a:t>moved in;</a:t>
            </a:r>
            <a:endParaRPr lang="en-US" dirty="0"/>
          </a:p>
          <a:p>
            <a:pPr>
              <a:spcAft>
                <a:spcPts val="600"/>
              </a:spcAft>
            </a:pPr>
            <a:r>
              <a:rPr lang="en-US" dirty="0"/>
              <a:t>• For repair of damages, other than normal wear and tear, caused by the tenant or the tenant’s </a:t>
            </a:r>
            <a:r>
              <a:rPr lang="en-US" dirty="0" smtClean="0"/>
              <a:t>guests</a:t>
            </a:r>
            <a:r>
              <a:rPr lang="en-US" dirty="0"/>
              <a:t>; </a:t>
            </a:r>
            <a:endParaRPr lang="en-US" dirty="0" smtClean="0"/>
          </a:p>
          <a:p>
            <a:pPr>
              <a:spcAft>
                <a:spcPts val="600"/>
              </a:spcAft>
            </a:pPr>
            <a:r>
              <a:rPr lang="en-US" dirty="0" smtClean="0"/>
              <a:t>• If </a:t>
            </a:r>
            <a:r>
              <a:rPr lang="en-US" dirty="0"/>
              <a:t>the lease or rental agreement allows it, for the cost of restoring or replacing furniture, </a:t>
            </a:r>
            <a:r>
              <a:rPr lang="en-US" dirty="0" smtClean="0"/>
              <a:t>furnishings</a:t>
            </a:r>
            <a:r>
              <a:rPr lang="en-US" dirty="0"/>
              <a:t>, or other items of personal property (including keys), other than because of normal </a:t>
            </a:r>
            <a:r>
              <a:rPr lang="en-US" dirty="0" smtClean="0"/>
              <a:t>wear </a:t>
            </a:r>
            <a:r>
              <a:rPr lang="en-US" dirty="0"/>
              <a:t>and </a:t>
            </a:r>
            <a:r>
              <a:rPr lang="en-US" dirty="0" smtClean="0"/>
              <a:t>tear.</a:t>
            </a:r>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1040" y="6126480"/>
            <a:ext cx="556953" cy="51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8458200" y="6629400"/>
            <a:ext cx="588623" cy="338554"/>
          </a:xfrm>
          <a:prstGeom prst="rect">
            <a:avLst/>
          </a:prstGeom>
        </p:spPr>
        <p:txBody>
          <a:bodyPr wrap="none">
            <a:spAutoFit/>
          </a:bodyPr>
          <a:lstStyle/>
          <a:p>
            <a:pPr lvl="0"/>
            <a:r>
              <a:rPr lang="en-US" sz="800" dirty="0" smtClean="0">
                <a:solidFill>
                  <a:prstClr val="black"/>
                </a:solidFill>
              </a:rPr>
              <a:t>2/5/2019</a:t>
            </a:r>
          </a:p>
          <a:p>
            <a:pPr lvl="0"/>
            <a:endParaRPr lang="en-US" sz="800" dirty="0">
              <a:solidFill>
                <a:prstClr val="black"/>
              </a:solidFill>
            </a:endParaRPr>
          </a:p>
        </p:txBody>
      </p:sp>
    </p:spTree>
    <p:extLst>
      <p:ext uri="{BB962C8B-B14F-4D97-AF65-F5344CB8AC3E}">
        <p14:creationId xmlns:p14="http://schemas.microsoft.com/office/powerpoint/2010/main" val="2466220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Security deposit settlement – cont’d.</a:t>
            </a:r>
            <a:endParaRPr lang="en-US" sz="3200" dirty="0"/>
          </a:p>
        </p:txBody>
      </p:sp>
      <p:sp>
        <p:nvSpPr>
          <p:cNvPr id="3" name="Date Placeholder 2"/>
          <p:cNvSpPr>
            <a:spLocks noGrp="1"/>
          </p:cNvSpPr>
          <p:nvPr>
            <p:ph type="dt" sz="half" idx="10"/>
          </p:nvPr>
        </p:nvSpPr>
        <p:spPr>
          <a:xfrm>
            <a:off x="457200" y="18288"/>
            <a:ext cx="6705600" cy="362712"/>
          </a:xfrm>
        </p:spPr>
        <p:txBody>
          <a:bodyPr/>
          <a:lstStyle/>
          <a:p>
            <a:r>
              <a:rPr lang="en-US" smtClean="0"/>
              <a:t>City of West Hollywood - Rent Stabilization &amp; Housing Division - (323) 848-6450</a:t>
            </a:r>
            <a:endParaRPr lang="en-US" dirty="0"/>
          </a:p>
        </p:txBody>
      </p:sp>
      <p:sp>
        <p:nvSpPr>
          <p:cNvPr id="4" name="Slide Number Placeholder 3"/>
          <p:cNvSpPr>
            <a:spLocks noGrp="1"/>
          </p:cNvSpPr>
          <p:nvPr>
            <p:ph type="sldNum" sz="quarter" idx="12"/>
          </p:nvPr>
        </p:nvSpPr>
        <p:spPr/>
        <p:txBody>
          <a:bodyPr/>
          <a:lstStyle/>
          <a:p>
            <a:fld id="{B932AE54-C7EB-4431-ADEB-1EE13A50C741}" type="slidenum">
              <a:rPr lang="en-US" smtClean="0"/>
              <a:t>28</a:t>
            </a:fld>
            <a:endParaRPr lang="en-US" dirty="0"/>
          </a:p>
        </p:txBody>
      </p:sp>
      <p:sp>
        <p:nvSpPr>
          <p:cNvPr id="5" name="TextBox 4"/>
          <p:cNvSpPr txBox="1"/>
          <p:nvPr/>
        </p:nvSpPr>
        <p:spPr>
          <a:xfrm>
            <a:off x="457200" y="1905000"/>
            <a:ext cx="8305800" cy="3693319"/>
          </a:xfrm>
          <a:prstGeom prst="rect">
            <a:avLst/>
          </a:prstGeom>
          <a:noFill/>
        </p:spPr>
        <p:txBody>
          <a:bodyPr wrap="square" rtlCol="0">
            <a:spAutoFit/>
          </a:bodyPr>
          <a:lstStyle/>
          <a:p>
            <a:r>
              <a:rPr lang="en-US" dirty="0" smtClean="0"/>
              <a:t>Deposit must be settled within 21 days of tenant moving out.</a:t>
            </a:r>
          </a:p>
          <a:p>
            <a:endParaRPr lang="en-US" dirty="0"/>
          </a:p>
          <a:p>
            <a:r>
              <a:rPr lang="en-US" dirty="0" smtClean="0"/>
              <a:t>Should include an itemization of what has been deducted, along with receipts for expenses over $120.</a:t>
            </a:r>
          </a:p>
          <a:p>
            <a:endParaRPr lang="en-US" dirty="0"/>
          </a:p>
          <a:p>
            <a:r>
              <a:rPr lang="en-US" dirty="0" smtClean="0"/>
              <a:t>If the work necessary cannot be completed within 21 days, the landlord must make a good faith estimate of what it will cost and can deduct the estimate from the deposit.  Within 14 days after the work is completed, the landlord must provide a statement of the actual cost and refund any additional amount owing.</a:t>
            </a:r>
          </a:p>
          <a:p>
            <a:endParaRPr lang="en-US" dirty="0"/>
          </a:p>
          <a:p>
            <a:r>
              <a:rPr lang="en-US" dirty="0" smtClean="0"/>
              <a:t>The RSO requires the landlord to pay any deposit interest owed together with the settlement of the tenant’s security deposit.</a:t>
            </a:r>
            <a:br>
              <a:rPr lang="en-US" dirty="0" smtClean="0"/>
            </a:br>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1040" y="6126480"/>
            <a:ext cx="556953" cy="51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8290860" y="6629400"/>
            <a:ext cx="184731" cy="338554"/>
          </a:xfrm>
          <a:prstGeom prst="rect">
            <a:avLst/>
          </a:prstGeom>
        </p:spPr>
        <p:txBody>
          <a:bodyPr wrap="none">
            <a:spAutoFit/>
          </a:bodyPr>
          <a:lstStyle/>
          <a:p>
            <a:pPr lvl="0"/>
            <a:endParaRPr lang="en-US" sz="800" dirty="0" smtClean="0">
              <a:solidFill>
                <a:prstClr val="black"/>
              </a:solidFill>
            </a:endParaRPr>
          </a:p>
          <a:p>
            <a:pPr lvl="0"/>
            <a:endParaRPr lang="en-US" sz="800" dirty="0">
              <a:solidFill>
                <a:prstClr val="black"/>
              </a:solidFill>
            </a:endParaRPr>
          </a:p>
        </p:txBody>
      </p:sp>
      <p:sp>
        <p:nvSpPr>
          <p:cNvPr id="8" name="Rectangle 7"/>
          <p:cNvSpPr/>
          <p:nvPr/>
        </p:nvSpPr>
        <p:spPr>
          <a:xfrm>
            <a:off x="8458200" y="6629400"/>
            <a:ext cx="588623" cy="338554"/>
          </a:xfrm>
          <a:prstGeom prst="rect">
            <a:avLst/>
          </a:prstGeom>
        </p:spPr>
        <p:txBody>
          <a:bodyPr wrap="none">
            <a:spAutoFit/>
          </a:bodyPr>
          <a:lstStyle/>
          <a:p>
            <a:pPr lvl="0"/>
            <a:r>
              <a:rPr lang="en-US" sz="800" dirty="0" smtClean="0">
                <a:solidFill>
                  <a:prstClr val="black"/>
                </a:solidFill>
              </a:rPr>
              <a:t>2/5/2019</a:t>
            </a:r>
          </a:p>
          <a:p>
            <a:pPr lvl="0"/>
            <a:endParaRPr lang="en-US" sz="800" dirty="0">
              <a:solidFill>
                <a:prstClr val="black"/>
              </a:solidFill>
            </a:endParaRPr>
          </a:p>
        </p:txBody>
      </p:sp>
    </p:spTree>
    <p:extLst>
      <p:ext uri="{BB962C8B-B14F-4D97-AF65-F5344CB8AC3E}">
        <p14:creationId xmlns:p14="http://schemas.microsoft.com/office/powerpoint/2010/main" val="5690725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18288"/>
            <a:ext cx="6019800" cy="329184"/>
          </a:xfrm>
        </p:spPr>
        <p:txBody>
          <a:bodyPr/>
          <a:lstStyle/>
          <a:p>
            <a:r>
              <a:rPr lang="en-US" smtClean="0"/>
              <a:t>City of West Hollywood - Rent Stabilization &amp; Housing Division - (323) 848-6450</a:t>
            </a:r>
            <a:endParaRPr lang="en-US" dirty="0"/>
          </a:p>
        </p:txBody>
      </p:sp>
      <p:sp>
        <p:nvSpPr>
          <p:cNvPr id="4" name="Slide Number Placeholder 3"/>
          <p:cNvSpPr>
            <a:spLocks noGrp="1"/>
          </p:cNvSpPr>
          <p:nvPr>
            <p:ph type="sldNum" sz="quarter" idx="12"/>
          </p:nvPr>
        </p:nvSpPr>
        <p:spPr/>
        <p:txBody>
          <a:bodyPr/>
          <a:lstStyle/>
          <a:p>
            <a:fld id="{B932AE54-C7EB-4431-ADEB-1EE13A50C741}" type="slidenum">
              <a:rPr lang="en-US" smtClean="0"/>
              <a:t>29</a:t>
            </a:fld>
            <a:endParaRPr lang="en-US" dirty="0"/>
          </a:p>
        </p:txBody>
      </p:sp>
      <p:sp>
        <p:nvSpPr>
          <p:cNvPr id="13" name="TextBox 12"/>
          <p:cNvSpPr txBox="1"/>
          <p:nvPr/>
        </p:nvSpPr>
        <p:spPr>
          <a:xfrm>
            <a:off x="3505200" y="457200"/>
            <a:ext cx="2438400" cy="400110"/>
          </a:xfrm>
          <a:prstGeom prst="rect">
            <a:avLst/>
          </a:prstGeom>
          <a:noFill/>
        </p:spPr>
        <p:txBody>
          <a:bodyPr wrap="square" rtlCol="0">
            <a:spAutoFit/>
          </a:bodyPr>
          <a:lstStyle/>
          <a:p>
            <a:r>
              <a:rPr lang="en-US" sz="2000" dirty="0" smtClean="0"/>
              <a:t>Legal Resources</a:t>
            </a:r>
            <a:endParaRPr lang="en-US" sz="2000" dirty="0"/>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1040" y="6126480"/>
            <a:ext cx="556953" cy="51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379927" y="1074915"/>
            <a:ext cx="4191000" cy="5293757"/>
          </a:xfrm>
          <a:prstGeom prst="rect">
            <a:avLst/>
          </a:prstGeom>
          <a:noFill/>
        </p:spPr>
        <p:txBody>
          <a:bodyPr wrap="square" rtlCol="0">
            <a:spAutoFit/>
          </a:bodyPr>
          <a:lstStyle/>
          <a:p>
            <a:pPr lvl="0"/>
            <a:r>
              <a:rPr lang="en-US" sz="1200" b="1" dirty="0">
                <a:solidFill>
                  <a:prstClr val="black"/>
                </a:solidFill>
                <a:ea typeface="Arial Unicode MS"/>
                <a:cs typeface="Arial Unicode MS"/>
              </a:rPr>
              <a:t>Bet </a:t>
            </a:r>
            <a:r>
              <a:rPr lang="en-US" sz="1200" b="1" dirty="0" err="1">
                <a:solidFill>
                  <a:prstClr val="black"/>
                </a:solidFill>
                <a:ea typeface="Arial Unicode MS"/>
                <a:cs typeface="Arial Unicode MS"/>
              </a:rPr>
              <a:t>Tzedek</a:t>
            </a:r>
            <a:r>
              <a:rPr lang="en-US" sz="1200" b="1" dirty="0">
                <a:solidFill>
                  <a:prstClr val="black"/>
                </a:solidFill>
                <a:ea typeface="Arial Unicode MS"/>
                <a:cs typeface="Arial Unicode MS"/>
              </a:rPr>
              <a:t> Legal Services – 323-549-5841</a:t>
            </a:r>
          </a:p>
          <a:p>
            <a:pPr lvl="0"/>
            <a:r>
              <a:rPr lang="en-US" sz="1200" b="1" dirty="0" smtClean="0">
                <a:solidFill>
                  <a:prstClr val="black"/>
                </a:solidFill>
                <a:ea typeface="Arial Unicode MS"/>
                <a:cs typeface="Arial Unicode MS"/>
              </a:rPr>
              <a:t>BY </a:t>
            </a:r>
            <a:r>
              <a:rPr lang="en-US" sz="1200" b="1" dirty="0">
                <a:solidFill>
                  <a:prstClr val="black"/>
                </a:solidFill>
                <a:ea typeface="Arial Unicode MS"/>
                <a:cs typeface="Arial Unicode MS"/>
              </a:rPr>
              <a:t>APPOINTMENT </a:t>
            </a:r>
            <a:r>
              <a:rPr lang="en-US" sz="1200" b="1" dirty="0" smtClean="0">
                <a:solidFill>
                  <a:prstClr val="black"/>
                </a:solidFill>
                <a:ea typeface="Arial Unicode MS"/>
                <a:cs typeface="Arial Unicode MS"/>
              </a:rPr>
              <a:t>ONLY</a:t>
            </a:r>
            <a:endParaRPr lang="en-US" sz="1200" dirty="0">
              <a:solidFill>
                <a:prstClr val="black"/>
              </a:solidFill>
              <a:ea typeface="Times New Roman"/>
            </a:endParaRPr>
          </a:p>
          <a:p>
            <a:pPr lvl="0"/>
            <a:r>
              <a:rPr lang="en-US" sz="1200" dirty="0">
                <a:solidFill>
                  <a:prstClr val="black"/>
                </a:solidFill>
                <a:ea typeface="Arial Unicode MS"/>
                <a:cs typeface="Arial Unicode MS"/>
              </a:rPr>
              <a:t>Website:  </a:t>
            </a:r>
            <a:r>
              <a:rPr lang="en-US" sz="1200" u="sng" dirty="0">
                <a:solidFill>
                  <a:srgbClr val="0000FF"/>
                </a:solidFill>
                <a:ea typeface="Arial Unicode MS"/>
                <a:cs typeface="Arial Unicode MS"/>
                <a:hlinkClick r:id="rId4"/>
              </a:rPr>
              <a:t>www.bettzedek.org</a:t>
            </a:r>
            <a:endParaRPr lang="en-US" sz="1200" dirty="0">
              <a:solidFill>
                <a:prstClr val="black"/>
              </a:solidFill>
              <a:ea typeface="Times New Roman"/>
            </a:endParaRPr>
          </a:p>
          <a:p>
            <a:pPr lvl="0"/>
            <a:r>
              <a:rPr lang="en-US" sz="1200" dirty="0">
                <a:solidFill>
                  <a:prstClr val="black"/>
                </a:solidFill>
                <a:ea typeface="Arial Unicode MS"/>
                <a:cs typeface="Arial Unicode MS"/>
              </a:rPr>
              <a:t>3250 Wilshire Blvd., </a:t>
            </a:r>
            <a:r>
              <a:rPr lang="en-US" sz="1200">
                <a:solidFill>
                  <a:prstClr val="black"/>
                </a:solidFill>
                <a:ea typeface="Arial Unicode MS"/>
                <a:cs typeface="Arial Unicode MS"/>
              </a:rPr>
              <a:t>13</a:t>
            </a:r>
            <a:r>
              <a:rPr lang="en-US" sz="1200" baseline="30000">
                <a:solidFill>
                  <a:prstClr val="black"/>
                </a:solidFill>
                <a:ea typeface="Arial Unicode MS"/>
                <a:cs typeface="Arial Unicode MS"/>
              </a:rPr>
              <a:t>th</a:t>
            </a:r>
            <a:r>
              <a:rPr lang="en-US" sz="1200">
                <a:solidFill>
                  <a:prstClr val="black"/>
                </a:solidFill>
                <a:ea typeface="Arial Unicode MS"/>
                <a:cs typeface="Arial Unicode MS"/>
              </a:rPr>
              <a:t> </a:t>
            </a:r>
            <a:r>
              <a:rPr lang="en-US" sz="1200" smtClean="0">
                <a:solidFill>
                  <a:prstClr val="black"/>
                </a:solidFill>
                <a:ea typeface="Arial Unicode MS"/>
                <a:cs typeface="Arial Unicode MS"/>
              </a:rPr>
              <a:t>Floor</a:t>
            </a:r>
            <a:endParaRPr lang="en-US" sz="1200" dirty="0" smtClean="0">
              <a:solidFill>
                <a:prstClr val="black"/>
              </a:solidFill>
              <a:ea typeface="Arial Unicode MS"/>
              <a:cs typeface="Arial Unicode MS"/>
            </a:endParaRPr>
          </a:p>
          <a:p>
            <a:pPr lvl="0"/>
            <a:r>
              <a:rPr lang="en-US" sz="1200" dirty="0" smtClean="0">
                <a:solidFill>
                  <a:prstClr val="black"/>
                </a:solidFill>
                <a:ea typeface="Arial Unicode MS"/>
                <a:cs typeface="Arial Unicode MS"/>
              </a:rPr>
              <a:t>Los </a:t>
            </a:r>
            <a:r>
              <a:rPr lang="en-US" sz="1200" dirty="0">
                <a:solidFill>
                  <a:prstClr val="black"/>
                </a:solidFill>
                <a:ea typeface="Arial Unicode MS"/>
                <a:cs typeface="Arial Unicode MS"/>
              </a:rPr>
              <a:t>Angeles, CA  90010-1509</a:t>
            </a:r>
            <a:endParaRPr lang="en-US" sz="1200" dirty="0">
              <a:solidFill>
                <a:prstClr val="black"/>
              </a:solidFill>
              <a:ea typeface="Times New Roman"/>
            </a:endParaRPr>
          </a:p>
          <a:p>
            <a:pPr lvl="0"/>
            <a:r>
              <a:rPr lang="en-US" sz="1200" dirty="0">
                <a:solidFill>
                  <a:prstClr val="black"/>
                </a:solidFill>
                <a:ea typeface="Arial Unicode MS"/>
                <a:cs typeface="Arial Unicode MS"/>
              </a:rPr>
              <a:t>Legal Aid including representation in evictions court</a:t>
            </a:r>
            <a:r>
              <a:rPr lang="en-US" sz="1200" dirty="0" smtClean="0">
                <a:solidFill>
                  <a:prstClr val="black"/>
                </a:solidFill>
                <a:ea typeface="Arial Unicode MS"/>
                <a:cs typeface="Arial Unicode MS"/>
              </a:rPr>
              <a:t>.</a:t>
            </a:r>
          </a:p>
          <a:p>
            <a:pPr lvl="0"/>
            <a:endParaRPr lang="en-US" sz="1200" b="1" dirty="0" smtClean="0">
              <a:solidFill>
                <a:prstClr val="black"/>
              </a:solidFill>
              <a:ea typeface="Times New Roman"/>
            </a:endParaRPr>
          </a:p>
          <a:p>
            <a:pPr lvl="0"/>
            <a:r>
              <a:rPr lang="en-US" sz="1200" b="1" dirty="0" smtClean="0">
                <a:solidFill>
                  <a:prstClr val="black"/>
                </a:solidFill>
                <a:ea typeface="Times New Roman"/>
              </a:rPr>
              <a:t>Coalition </a:t>
            </a:r>
            <a:r>
              <a:rPr lang="en-US" sz="1200" b="1" dirty="0">
                <a:solidFill>
                  <a:prstClr val="black"/>
                </a:solidFill>
                <a:ea typeface="Times New Roman"/>
              </a:rPr>
              <a:t>for Economic Survival (CES) – 213-252-4411</a:t>
            </a:r>
            <a:endParaRPr lang="en-US" sz="1200" dirty="0">
              <a:solidFill>
                <a:prstClr val="black"/>
              </a:solidFill>
              <a:ea typeface="Times New Roman"/>
            </a:endParaRPr>
          </a:p>
          <a:p>
            <a:pPr lvl="0"/>
            <a:r>
              <a:rPr lang="en-US" sz="1200" dirty="0">
                <a:solidFill>
                  <a:prstClr val="black"/>
                </a:solidFill>
                <a:ea typeface="Times New Roman"/>
              </a:rPr>
              <a:t>Website: </a:t>
            </a:r>
            <a:r>
              <a:rPr lang="en-US" sz="1200" u="sng" dirty="0">
                <a:solidFill>
                  <a:srgbClr val="0000FF"/>
                </a:solidFill>
                <a:ea typeface="Times New Roman"/>
                <a:hlinkClick r:id="rId5"/>
              </a:rPr>
              <a:t>www.cesinaction.org</a:t>
            </a:r>
            <a:endParaRPr lang="en-US" sz="1200" dirty="0">
              <a:solidFill>
                <a:prstClr val="black"/>
              </a:solidFill>
              <a:ea typeface="Times New Roman"/>
            </a:endParaRPr>
          </a:p>
          <a:p>
            <a:pPr lvl="0"/>
            <a:r>
              <a:rPr lang="en-US" sz="1200" dirty="0">
                <a:solidFill>
                  <a:prstClr val="black"/>
                </a:solidFill>
                <a:ea typeface="Times New Roman"/>
              </a:rPr>
              <a:t>Plummer Park – 7377 Santa Monica Blvd</a:t>
            </a:r>
            <a:r>
              <a:rPr lang="en-US" sz="1200" dirty="0" smtClean="0">
                <a:solidFill>
                  <a:prstClr val="black"/>
                </a:solidFill>
                <a:ea typeface="Times New Roman"/>
              </a:rPr>
              <a:t>.,</a:t>
            </a:r>
          </a:p>
          <a:p>
            <a:pPr lvl="0"/>
            <a:r>
              <a:rPr lang="en-US" sz="1200" dirty="0" smtClean="0">
                <a:solidFill>
                  <a:prstClr val="black"/>
                </a:solidFill>
                <a:ea typeface="Times New Roman"/>
              </a:rPr>
              <a:t>West </a:t>
            </a:r>
            <a:r>
              <a:rPr lang="en-US" sz="1200" dirty="0">
                <a:solidFill>
                  <a:prstClr val="black"/>
                </a:solidFill>
                <a:ea typeface="Times New Roman"/>
              </a:rPr>
              <a:t>Hollywood, CA  90046</a:t>
            </a:r>
          </a:p>
          <a:p>
            <a:pPr lvl="0"/>
            <a:r>
              <a:rPr lang="en-US" sz="1200" dirty="0">
                <a:solidFill>
                  <a:prstClr val="black"/>
                </a:solidFill>
                <a:ea typeface="Times New Roman"/>
              </a:rPr>
              <a:t>Wednesday 7 p.m. and Saturday 10 a.m.</a:t>
            </a:r>
          </a:p>
          <a:p>
            <a:pPr lvl="0"/>
            <a:r>
              <a:rPr lang="en-US" sz="1200" dirty="0" smtClean="0">
                <a:solidFill>
                  <a:prstClr val="black"/>
                </a:solidFill>
                <a:ea typeface="Times New Roman"/>
              </a:rPr>
              <a:t>Legal advice </a:t>
            </a:r>
            <a:r>
              <a:rPr lang="en-US" sz="1200" dirty="0">
                <a:solidFill>
                  <a:prstClr val="black"/>
                </a:solidFill>
                <a:ea typeface="Times New Roman"/>
              </a:rPr>
              <a:t>on a walk-in </a:t>
            </a:r>
            <a:r>
              <a:rPr lang="en-US" sz="1200" dirty="0" smtClean="0">
                <a:solidFill>
                  <a:prstClr val="black"/>
                </a:solidFill>
                <a:ea typeface="Times New Roman"/>
              </a:rPr>
              <a:t>basis..</a:t>
            </a:r>
            <a:endParaRPr lang="en-US" sz="1200" dirty="0">
              <a:solidFill>
                <a:prstClr val="black"/>
              </a:solidFill>
              <a:ea typeface="Times New Roman"/>
            </a:endParaRPr>
          </a:p>
          <a:p>
            <a:pPr lvl="0"/>
            <a:endParaRPr lang="en-US" sz="1200" b="1" dirty="0" smtClean="0">
              <a:solidFill>
                <a:prstClr val="black"/>
              </a:solidFill>
              <a:ea typeface="Times New Roman"/>
            </a:endParaRPr>
          </a:p>
          <a:p>
            <a:pPr lvl="0"/>
            <a:r>
              <a:rPr lang="en-US" sz="1200" b="1" dirty="0" smtClean="0">
                <a:solidFill>
                  <a:prstClr val="black"/>
                </a:solidFill>
                <a:ea typeface="Times New Roman"/>
              </a:rPr>
              <a:t>Eviction </a:t>
            </a:r>
            <a:r>
              <a:rPr lang="en-US" sz="1200" b="1" dirty="0">
                <a:solidFill>
                  <a:prstClr val="black"/>
                </a:solidFill>
                <a:ea typeface="Times New Roman"/>
              </a:rPr>
              <a:t>Defense Network – 213-385-8112</a:t>
            </a:r>
            <a:endParaRPr lang="en-US" sz="1200" dirty="0">
              <a:solidFill>
                <a:prstClr val="black"/>
              </a:solidFill>
              <a:ea typeface="Times New Roman"/>
            </a:endParaRPr>
          </a:p>
          <a:p>
            <a:pPr lvl="0"/>
            <a:r>
              <a:rPr lang="en-US" sz="1200" dirty="0">
                <a:solidFill>
                  <a:prstClr val="black"/>
                </a:solidFill>
                <a:ea typeface="Times New Roman"/>
              </a:rPr>
              <a:t>Website:  </a:t>
            </a:r>
            <a:r>
              <a:rPr lang="en-US" sz="1200" u="sng" dirty="0">
                <a:solidFill>
                  <a:srgbClr val="0000FF"/>
                </a:solidFill>
                <a:ea typeface="Times New Roman"/>
                <a:hlinkClick r:id="rId6"/>
              </a:rPr>
              <a:t>www.evictiondefensenetwork.org</a:t>
            </a:r>
            <a:endParaRPr lang="en-US" sz="1200" dirty="0">
              <a:solidFill>
                <a:prstClr val="black"/>
              </a:solidFill>
              <a:ea typeface="Times New Roman"/>
            </a:endParaRPr>
          </a:p>
          <a:p>
            <a:pPr lvl="0"/>
            <a:r>
              <a:rPr lang="en-US" sz="1200" dirty="0">
                <a:solidFill>
                  <a:prstClr val="black"/>
                </a:solidFill>
                <a:ea typeface="Times New Roman"/>
              </a:rPr>
              <a:t>Guaranteed representation for LA County tenants facing eviction as long as they come in a week before the trial.  </a:t>
            </a:r>
            <a:r>
              <a:rPr lang="en-US" sz="1200" dirty="0" smtClean="0">
                <a:solidFill>
                  <a:prstClr val="black"/>
                </a:solidFill>
                <a:ea typeface="Times New Roman"/>
              </a:rPr>
              <a:t>Sliding </a:t>
            </a:r>
            <a:r>
              <a:rPr lang="en-US" sz="1200" dirty="0">
                <a:solidFill>
                  <a:prstClr val="black"/>
                </a:solidFill>
                <a:ea typeface="Times New Roman"/>
              </a:rPr>
              <a:t>scale </a:t>
            </a:r>
            <a:r>
              <a:rPr lang="en-US" sz="1200" dirty="0" smtClean="0">
                <a:solidFill>
                  <a:prstClr val="black"/>
                </a:solidFill>
                <a:ea typeface="Times New Roman"/>
              </a:rPr>
              <a:t>fee, but </a:t>
            </a:r>
            <a:r>
              <a:rPr lang="en-US" sz="1200" dirty="0">
                <a:solidFill>
                  <a:prstClr val="black"/>
                </a:solidFill>
                <a:ea typeface="Times New Roman"/>
              </a:rPr>
              <a:t>no </a:t>
            </a:r>
            <a:r>
              <a:rPr lang="en-US" sz="1200" dirty="0" smtClean="0">
                <a:solidFill>
                  <a:prstClr val="black"/>
                </a:solidFill>
                <a:ea typeface="Times New Roman"/>
              </a:rPr>
              <a:t>one </a:t>
            </a:r>
            <a:r>
              <a:rPr lang="en-US" sz="1200" dirty="0">
                <a:solidFill>
                  <a:prstClr val="black"/>
                </a:solidFill>
                <a:ea typeface="Times New Roman"/>
              </a:rPr>
              <a:t>turned away for lack of funds</a:t>
            </a:r>
            <a:r>
              <a:rPr lang="en-US" sz="1400" dirty="0">
                <a:solidFill>
                  <a:prstClr val="black"/>
                </a:solidFill>
                <a:ea typeface="Times New Roman"/>
              </a:rPr>
              <a:t>.</a:t>
            </a:r>
          </a:p>
          <a:p>
            <a:pPr lvl="0"/>
            <a:endParaRPr lang="en-US" sz="1200" b="1" dirty="0" smtClean="0">
              <a:solidFill>
                <a:prstClr val="black"/>
              </a:solidFill>
              <a:ea typeface="Times New Roman"/>
            </a:endParaRPr>
          </a:p>
          <a:p>
            <a:pPr lvl="0"/>
            <a:r>
              <a:rPr lang="en-US" sz="1200" b="1" dirty="0" smtClean="0">
                <a:solidFill>
                  <a:prstClr val="black"/>
                </a:solidFill>
                <a:ea typeface="Times New Roman"/>
              </a:rPr>
              <a:t>Los </a:t>
            </a:r>
            <a:r>
              <a:rPr lang="en-US" sz="1200" b="1" dirty="0">
                <a:solidFill>
                  <a:prstClr val="black"/>
                </a:solidFill>
                <a:ea typeface="Times New Roman"/>
              </a:rPr>
              <a:t>Angeles County Bar Association – 213-243-1525</a:t>
            </a:r>
            <a:endParaRPr lang="en-US" sz="1200" dirty="0">
              <a:solidFill>
                <a:prstClr val="black"/>
              </a:solidFill>
              <a:ea typeface="Times New Roman"/>
            </a:endParaRPr>
          </a:p>
          <a:p>
            <a:pPr lvl="0"/>
            <a:r>
              <a:rPr lang="en-US" sz="1200" b="1" dirty="0">
                <a:solidFill>
                  <a:prstClr val="black"/>
                </a:solidFill>
                <a:ea typeface="Times New Roman"/>
              </a:rPr>
              <a:t>Lawyer Referral and Information Service</a:t>
            </a:r>
            <a:endParaRPr lang="en-US" sz="1200" dirty="0">
              <a:solidFill>
                <a:prstClr val="black"/>
              </a:solidFill>
              <a:ea typeface="Times New Roman"/>
            </a:endParaRPr>
          </a:p>
          <a:p>
            <a:pPr lvl="0"/>
            <a:r>
              <a:rPr lang="en-US" sz="1200" dirty="0">
                <a:solidFill>
                  <a:prstClr val="black"/>
                </a:solidFill>
                <a:ea typeface="Times New Roman"/>
              </a:rPr>
              <a:t>Website:  </a:t>
            </a:r>
            <a:r>
              <a:rPr lang="en-US" sz="1200" u="sng" dirty="0">
                <a:solidFill>
                  <a:srgbClr val="0000FF"/>
                </a:solidFill>
                <a:ea typeface="Times New Roman"/>
                <a:hlinkClick r:id="rId7"/>
              </a:rPr>
              <a:t>www.lacba.org</a:t>
            </a:r>
            <a:endParaRPr lang="en-US" sz="1200" dirty="0">
              <a:solidFill>
                <a:prstClr val="black"/>
              </a:solidFill>
              <a:ea typeface="Times New Roman"/>
            </a:endParaRPr>
          </a:p>
          <a:p>
            <a:pPr lvl="0"/>
            <a:r>
              <a:rPr lang="en-US" sz="1200" dirty="0">
                <a:solidFill>
                  <a:prstClr val="black"/>
                </a:solidFill>
                <a:ea typeface="Times New Roman"/>
              </a:rPr>
              <a:t>This referral service is a nonprofit public service that allows members of the public to find a qualified attorney and get general information about common legal issues.  </a:t>
            </a:r>
            <a:r>
              <a:rPr lang="en-US" sz="1200" dirty="0" smtClean="0">
                <a:solidFill>
                  <a:prstClr val="black"/>
                </a:solidFill>
                <a:ea typeface="Times New Roman"/>
              </a:rPr>
              <a:t>Accessing information and getting a referral  to an attorney is free.</a:t>
            </a:r>
            <a:endParaRPr lang="en-US" sz="1200" dirty="0">
              <a:solidFill>
                <a:prstClr val="black"/>
              </a:solidFill>
              <a:ea typeface="Times New Roman"/>
            </a:endParaRPr>
          </a:p>
        </p:txBody>
      </p:sp>
      <p:sp>
        <p:nvSpPr>
          <p:cNvPr id="20" name="TextBox 19"/>
          <p:cNvSpPr txBox="1"/>
          <p:nvPr/>
        </p:nvSpPr>
        <p:spPr>
          <a:xfrm>
            <a:off x="4938491" y="1090078"/>
            <a:ext cx="3661025" cy="5447645"/>
          </a:xfrm>
          <a:prstGeom prst="rect">
            <a:avLst/>
          </a:prstGeom>
          <a:noFill/>
        </p:spPr>
        <p:txBody>
          <a:bodyPr wrap="square" rtlCol="0">
            <a:spAutoFit/>
          </a:bodyPr>
          <a:lstStyle/>
          <a:p>
            <a:r>
              <a:rPr lang="en-US" sz="1200" b="1" dirty="0">
                <a:solidFill>
                  <a:prstClr val="black"/>
                </a:solidFill>
                <a:ea typeface="Times New Roman"/>
              </a:rPr>
              <a:t>Santa Monica Courthouse – 310-255-1963 </a:t>
            </a:r>
            <a:endParaRPr lang="en-US" sz="1200" dirty="0">
              <a:solidFill>
                <a:prstClr val="black"/>
              </a:solidFill>
              <a:ea typeface="Times New Roman"/>
            </a:endParaRPr>
          </a:p>
          <a:p>
            <a:r>
              <a:rPr lang="en-US" sz="1200" dirty="0">
                <a:solidFill>
                  <a:prstClr val="black"/>
                </a:solidFill>
                <a:ea typeface="Times New Roman"/>
              </a:rPr>
              <a:t>Website:  </a:t>
            </a:r>
            <a:r>
              <a:rPr lang="en-US" sz="1200" u="sng" dirty="0">
                <a:solidFill>
                  <a:srgbClr val="0000FF"/>
                </a:solidFill>
                <a:ea typeface="Times New Roman"/>
                <a:hlinkClick r:id="rId8"/>
              </a:rPr>
              <a:t>www.lasuperiorcourt.org/locations</a:t>
            </a:r>
            <a:r>
              <a:rPr lang="en-US" sz="1200" dirty="0">
                <a:solidFill>
                  <a:prstClr val="black"/>
                </a:solidFill>
                <a:ea typeface="Times New Roman"/>
              </a:rPr>
              <a:t> </a:t>
            </a:r>
          </a:p>
          <a:p>
            <a:r>
              <a:rPr lang="en-US" sz="1200" dirty="0">
                <a:solidFill>
                  <a:prstClr val="black"/>
                </a:solidFill>
                <a:ea typeface="Times New Roman"/>
              </a:rPr>
              <a:t>(search for Santa Monica Court)</a:t>
            </a:r>
          </a:p>
          <a:p>
            <a:r>
              <a:rPr lang="en-US" sz="1200" dirty="0">
                <a:solidFill>
                  <a:prstClr val="black"/>
                </a:solidFill>
                <a:ea typeface="Times New Roman"/>
              </a:rPr>
              <a:t>1725 Main Street</a:t>
            </a:r>
          </a:p>
          <a:p>
            <a:r>
              <a:rPr lang="en-US" sz="1200" dirty="0">
                <a:solidFill>
                  <a:prstClr val="black"/>
                </a:solidFill>
                <a:ea typeface="Times New Roman"/>
              </a:rPr>
              <a:t>Santa Monica, CA  90401</a:t>
            </a:r>
          </a:p>
          <a:p>
            <a:r>
              <a:rPr lang="en-US" sz="1200" b="1" dirty="0">
                <a:solidFill>
                  <a:prstClr val="black"/>
                </a:solidFill>
                <a:ea typeface="Times New Roman"/>
              </a:rPr>
              <a:t>( Hours: 8:30am–10:30am &amp; 1:30pm-3:30pm) </a:t>
            </a:r>
            <a:endParaRPr lang="en-US" sz="1200" dirty="0">
              <a:solidFill>
                <a:prstClr val="black"/>
              </a:solidFill>
              <a:ea typeface="Times New Roman"/>
            </a:endParaRPr>
          </a:p>
          <a:p>
            <a:r>
              <a:rPr lang="en-US" sz="1200" dirty="0">
                <a:solidFill>
                  <a:prstClr val="black"/>
                </a:solidFill>
                <a:ea typeface="Times New Roman"/>
              </a:rPr>
              <a:t>This court has jurisdiction over all West Hollywood unlawful detainer (UD) </a:t>
            </a:r>
            <a:r>
              <a:rPr lang="en-US" sz="1200" dirty="0" smtClean="0">
                <a:solidFill>
                  <a:prstClr val="black"/>
                </a:solidFill>
                <a:ea typeface="Times New Roman"/>
              </a:rPr>
              <a:t>cases.  Small Claims.</a:t>
            </a:r>
            <a:endParaRPr lang="en-US" sz="1200" dirty="0">
              <a:solidFill>
                <a:prstClr val="black"/>
              </a:solidFill>
              <a:ea typeface="Times New Roman"/>
            </a:endParaRPr>
          </a:p>
          <a:p>
            <a:endParaRPr lang="en-US" sz="1200" dirty="0">
              <a:solidFill>
                <a:prstClr val="black"/>
              </a:solidFill>
              <a:ea typeface="Times New Roman"/>
            </a:endParaRPr>
          </a:p>
          <a:p>
            <a:r>
              <a:rPr lang="en-US" sz="1200" b="1" dirty="0">
                <a:solidFill>
                  <a:prstClr val="black"/>
                </a:solidFill>
                <a:ea typeface="Times New Roman"/>
              </a:rPr>
              <a:t>Small Claims Court Advisors – 213-974-9759</a:t>
            </a:r>
            <a:endParaRPr lang="en-US" sz="1200" dirty="0">
              <a:solidFill>
                <a:prstClr val="black"/>
              </a:solidFill>
              <a:ea typeface="Times New Roman"/>
            </a:endParaRPr>
          </a:p>
          <a:p>
            <a:r>
              <a:rPr lang="en-US" sz="1200" dirty="0">
                <a:solidFill>
                  <a:prstClr val="black"/>
                </a:solidFill>
                <a:ea typeface="Times New Roman"/>
              </a:rPr>
              <a:t>Website: </a:t>
            </a:r>
            <a:r>
              <a:rPr lang="en-US" sz="1200" u="sng" dirty="0">
                <a:solidFill>
                  <a:srgbClr val="0000FF"/>
                </a:solidFill>
                <a:ea typeface="Times New Roman"/>
                <a:hlinkClick r:id="rId9"/>
              </a:rPr>
              <a:t>http://www.dca.lacounty.gov/</a:t>
            </a:r>
            <a:endParaRPr lang="en-US" sz="1200" dirty="0">
              <a:solidFill>
                <a:prstClr val="black"/>
              </a:solidFill>
              <a:ea typeface="Times New Roman"/>
            </a:endParaRPr>
          </a:p>
          <a:p>
            <a:r>
              <a:rPr lang="en-US" sz="1200" dirty="0">
                <a:solidFill>
                  <a:prstClr val="black"/>
                </a:solidFill>
                <a:ea typeface="Times New Roman"/>
              </a:rPr>
              <a:t>They will give you advice about the procedures for filing Small Claims cases in court, including  security deposit issues. </a:t>
            </a:r>
          </a:p>
          <a:p>
            <a:endParaRPr lang="en-US" sz="1200" dirty="0">
              <a:solidFill>
                <a:prstClr val="black"/>
              </a:solidFill>
              <a:ea typeface="Times New Roman"/>
            </a:endParaRPr>
          </a:p>
          <a:p>
            <a:r>
              <a:rPr lang="en-US" sz="1200" b="1" dirty="0">
                <a:solidFill>
                  <a:prstClr val="black"/>
                </a:solidFill>
                <a:ea typeface="Times New Roman"/>
              </a:rPr>
              <a:t>Disability Rights California – 800-776-5746</a:t>
            </a:r>
            <a:endParaRPr lang="en-US" sz="1200" dirty="0">
              <a:solidFill>
                <a:prstClr val="black"/>
              </a:solidFill>
              <a:ea typeface="Times New Roman"/>
            </a:endParaRPr>
          </a:p>
          <a:p>
            <a:r>
              <a:rPr lang="en-US" sz="1200" dirty="0">
                <a:solidFill>
                  <a:prstClr val="black"/>
                </a:solidFill>
                <a:ea typeface="Times New Roman"/>
              </a:rPr>
              <a:t>Website: </a:t>
            </a:r>
            <a:r>
              <a:rPr lang="en-US" sz="1200" u="sng" dirty="0">
                <a:solidFill>
                  <a:srgbClr val="0000FF"/>
                </a:solidFill>
                <a:ea typeface="Times New Roman"/>
                <a:hlinkClick r:id="rId10"/>
              </a:rPr>
              <a:t>http://www.disabilityrightsca.org</a:t>
            </a:r>
            <a:endParaRPr lang="en-US" sz="1200" u="sng" dirty="0">
              <a:solidFill>
                <a:srgbClr val="0000FF"/>
              </a:solidFill>
              <a:ea typeface="Times New Roman"/>
            </a:endParaRPr>
          </a:p>
          <a:p>
            <a:r>
              <a:rPr lang="en-US" sz="1200" dirty="0">
                <a:solidFill>
                  <a:prstClr val="black"/>
                </a:solidFill>
                <a:ea typeface="Times New Roman"/>
              </a:rPr>
              <a:t>They advance and protect rights of Californians with disabilities.</a:t>
            </a:r>
          </a:p>
          <a:p>
            <a:endParaRPr lang="en-US" sz="1200" dirty="0">
              <a:solidFill>
                <a:prstClr val="black"/>
              </a:solidFill>
              <a:ea typeface="Times New Roman"/>
            </a:endParaRPr>
          </a:p>
          <a:p>
            <a:r>
              <a:rPr lang="en-US" sz="1200" b="1" dirty="0">
                <a:solidFill>
                  <a:prstClr val="black"/>
                </a:solidFill>
                <a:ea typeface="Times New Roman"/>
              </a:rPr>
              <a:t>Housing Rights Center – 800-477-5977</a:t>
            </a:r>
            <a:endParaRPr lang="en-US" sz="1200" dirty="0">
              <a:solidFill>
                <a:prstClr val="black"/>
              </a:solidFill>
              <a:ea typeface="Times New Roman"/>
            </a:endParaRPr>
          </a:p>
          <a:p>
            <a:r>
              <a:rPr lang="en-US" sz="1200" dirty="0">
                <a:solidFill>
                  <a:prstClr val="black"/>
                </a:solidFill>
                <a:ea typeface="Times New Roman"/>
              </a:rPr>
              <a:t>Website: </a:t>
            </a:r>
            <a:r>
              <a:rPr lang="en-US" sz="1200" u="sng" dirty="0">
                <a:solidFill>
                  <a:srgbClr val="0000FF"/>
                </a:solidFill>
                <a:ea typeface="Times New Roman"/>
                <a:hlinkClick r:id="rId10"/>
              </a:rPr>
              <a:t>http://www.hrc-la.org</a:t>
            </a:r>
            <a:endParaRPr lang="en-US" sz="1200" u="sng" dirty="0">
              <a:solidFill>
                <a:srgbClr val="0000FF"/>
              </a:solidFill>
              <a:ea typeface="Times New Roman"/>
            </a:endParaRPr>
          </a:p>
          <a:p>
            <a:r>
              <a:rPr lang="en-US" sz="1200" dirty="0">
                <a:solidFill>
                  <a:prstClr val="black"/>
                </a:solidFill>
                <a:ea typeface="Times New Roman"/>
              </a:rPr>
              <a:t>They support and promote hair housing through education, advocacy and litigation.</a:t>
            </a:r>
          </a:p>
          <a:p>
            <a:endParaRPr lang="en-US" sz="1200" dirty="0">
              <a:solidFill>
                <a:prstClr val="black"/>
              </a:solidFill>
              <a:ea typeface="Times New Roman"/>
            </a:endParaRPr>
          </a:p>
          <a:p>
            <a:pPr lvl="0"/>
            <a:r>
              <a:rPr lang="en-US" sz="1200" dirty="0" smtClean="0">
                <a:solidFill>
                  <a:prstClr val="black"/>
                </a:solidFill>
                <a:ea typeface="Times New Roman"/>
              </a:rPr>
              <a:t> </a:t>
            </a:r>
            <a:endParaRPr lang="en-US" sz="1200" dirty="0">
              <a:solidFill>
                <a:prstClr val="black"/>
              </a:solidFill>
              <a:ea typeface="Times New Roman"/>
            </a:endParaRPr>
          </a:p>
          <a:p>
            <a:pPr lvl="0"/>
            <a:endParaRPr lang="en-US" sz="1200" dirty="0">
              <a:solidFill>
                <a:prstClr val="black"/>
              </a:solidFill>
              <a:ea typeface="Times New Roman"/>
            </a:endParaRPr>
          </a:p>
          <a:p>
            <a:pPr lvl="0"/>
            <a:endParaRPr lang="en-US" sz="1200" dirty="0" smtClean="0">
              <a:solidFill>
                <a:prstClr val="black"/>
              </a:solidFill>
              <a:ea typeface="Times New Roman"/>
            </a:endParaRPr>
          </a:p>
          <a:p>
            <a:pPr lvl="0"/>
            <a:r>
              <a:rPr lang="en-US" sz="1200" dirty="0" smtClean="0">
                <a:solidFill>
                  <a:prstClr val="black"/>
                </a:solidFill>
                <a:ea typeface="Times New Roman"/>
              </a:rPr>
              <a:t>  </a:t>
            </a:r>
            <a:r>
              <a:rPr lang="en-US" sz="1200" dirty="0">
                <a:solidFill>
                  <a:prstClr val="black"/>
                </a:solidFill>
                <a:ea typeface="Times New Roman"/>
              </a:rPr>
              <a:t>.  </a:t>
            </a:r>
          </a:p>
        </p:txBody>
      </p:sp>
      <p:sp>
        <p:nvSpPr>
          <p:cNvPr id="9" name="Rectangle 8"/>
          <p:cNvSpPr/>
          <p:nvPr/>
        </p:nvSpPr>
        <p:spPr>
          <a:xfrm>
            <a:off x="8458200" y="6629400"/>
            <a:ext cx="588623" cy="338554"/>
          </a:xfrm>
          <a:prstGeom prst="rect">
            <a:avLst/>
          </a:prstGeom>
        </p:spPr>
        <p:txBody>
          <a:bodyPr wrap="none">
            <a:spAutoFit/>
          </a:bodyPr>
          <a:lstStyle/>
          <a:p>
            <a:pPr lvl="0"/>
            <a:r>
              <a:rPr lang="en-US" sz="800" dirty="0" smtClean="0">
                <a:solidFill>
                  <a:prstClr val="black"/>
                </a:solidFill>
              </a:rPr>
              <a:t>2/5/2019</a:t>
            </a:r>
          </a:p>
          <a:p>
            <a:pPr lvl="0"/>
            <a:endParaRPr lang="en-US" sz="800" dirty="0">
              <a:solidFill>
                <a:prstClr val="black"/>
              </a:solidFill>
            </a:endParaRPr>
          </a:p>
        </p:txBody>
      </p:sp>
    </p:spTree>
    <p:extLst>
      <p:ext uri="{BB962C8B-B14F-4D97-AF65-F5344CB8AC3E}">
        <p14:creationId xmlns:p14="http://schemas.microsoft.com/office/powerpoint/2010/main" val="1868888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685800"/>
            <a:ext cx="8229600" cy="609600"/>
          </a:xfrm>
        </p:spPr>
        <p:txBody>
          <a:bodyPr>
            <a:normAutofit/>
          </a:bodyPr>
          <a:lstStyle/>
          <a:p>
            <a:r>
              <a:rPr lang="en-US" sz="2400" dirty="0" smtClean="0"/>
              <a:t>Tenant Basics Outline - Part 1</a:t>
            </a:r>
            <a:endParaRPr lang="en-US" sz="2400" dirty="0"/>
          </a:p>
        </p:txBody>
      </p:sp>
      <p:sp>
        <p:nvSpPr>
          <p:cNvPr id="10" name="Slide Number Placeholder 9"/>
          <p:cNvSpPr>
            <a:spLocks noGrp="1"/>
          </p:cNvSpPr>
          <p:nvPr>
            <p:ph type="sldNum" sz="quarter" idx="12"/>
          </p:nvPr>
        </p:nvSpPr>
        <p:spPr/>
        <p:txBody>
          <a:bodyPr/>
          <a:lstStyle/>
          <a:p>
            <a:fld id="{B932AE54-C7EB-4431-ADEB-1EE13A50C741}" type="slidenum">
              <a:rPr lang="en-US" smtClean="0"/>
              <a:t>3</a:t>
            </a:fld>
            <a:endParaRPr lang="en-US" dirty="0"/>
          </a:p>
        </p:txBody>
      </p:sp>
      <p:sp>
        <p:nvSpPr>
          <p:cNvPr id="11" name="Date Placeholder 10"/>
          <p:cNvSpPr>
            <a:spLocks noGrp="1"/>
          </p:cNvSpPr>
          <p:nvPr>
            <p:ph type="dt" sz="half" idx="10"/>
          </p:nvPr>
        </p:nvSpPr>
        <p:spPr>
          <a:xfrm>
            <a:off x="0" y="76200"/>
            <a:ext cx="5791200" cy="252984"/>
          </a:xfrm>
        </p:spPr>
        <p:txBody>
          <a:bodyPr/>
          <a:lstStyle/>
          <a:p>
            <a:r>
              <a:rPr lang="en-US" sz="1000" dirty="0" smtClean="0"/>
              <a:t>City of West Hollywood - Rent Stabilization &amp; Housing Division - (323) 848-6450</a:t>
            </a:r>
            <a:endParaRPr lang="en-US" sz="1000" dirty="0"/>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3920" y="5943600"/>
            <a:ext cx="556953" cy="51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400" y="1295400"/>
            <a:ext cx="7924800" cy="4893647"/>
          </a:xfrm>
          <a:prstGeom prst="rect">
            <a:avLst/>
          </a:prstGeom>
          <a:noFill/>
        </p:spPr>
        <p:txBody>
          <a:bodyPr wrap="square" rtlCol="0">
            <a:spAutoFit/>
          </a:bodyPr>
          <a:lstStyle/>
          <a:p>
            <a:r>
              <a:rPr lang="en-US" sz="1200" dirty="0" smtClean="0"/>
              <a:t>Moving In</a:t>
            </a:r>
          </a:p>
          <a:p>
            <a:r>
              <a:rPr lang="en-US" sz="1200" dirty="0"/>
              <a:t>	</a:t>
            </a:r>
            <a:endParaRPr lang="en-US" sz="1200" dirty="0" smtClean="0"/>
          </a:p>
          <a:p>
            <a:r>
              <a:rPr lang="en-US" sz="1200" dirty="0"/>
              <a:t>	</a:t>
            </a:r>
            <a:r>
              <a:rPr lang="en-US" sz="1200" dirty="0" smtClean="0"/>
              <a:t>Finding an apartment -  rent stabilized and not rent stabilized</a:t>
            </a:r>
          </a:p>
          <a:p>
            <a:r>
              <a:rPr lang="en-US" sz="1200" dirty="0"/>
              <a:t>	</a:t>
            </a:r>
            <a:r>
              <a:rPr lang="en-US" sz="1200" dirty="0" smtClean="0"/>
              <a:t>What to look for before deciding to rent</a:t>
            </a:r>
          </a:p>
          <a:p>
            <a:r>
              <a:rPr lang="en-US" sz="1200" dirty="0"/>
              <a:t>	</a:t>
            </a:r>
            <a:r>
              <a:rPr lang="en-US" sz="1200" dirty="0" smtClean="0"/>
              <a:t>Application fee, credit check and holding deposit</a:t>
            </a:r>
          </a:p>
          <a:p>
            <a:r>
              <a:rPr lang="en-US" sz="1200" dirty="0"/>
              <a:t>	</a:t>
            </a:r>
            <a:r>
              <a:rPr lang="en-US" sz="1200" dirty="0" smtClean="0"/>
              <a:t>Signing your lease – What is in it?  What does it mean?</a:t>
            </a:r>
          </a:p>
          <a:p>
            <a:r>
              <a:rPr lang="en-US" sz="1200" dirty="0"/>
              <a:t>	</a:t>
            </a:r>
            <a:r>
              <a:rPr lang="en-US" sz="1200" dirty="0" smtClean="0"/>
              <a:t>Rent amount, security deposit and registration fee pass-through</a:t>
            </a:r>
          </a:p>
          <a:p>
            <a:r>
              <a:rPr lang="en-US" sz="1200" dirty="0"/>
              <a:t>	</a:t>
            </a:r>
            <a:r>
              <a:rPr lang="en-US" sz="1200" dirty="0" smtClean="0"/>
              <a:t>Registration requirement for rent stabilized units</a:t>
            </a:r>
          </a:p>
          <a:p>
            <a:endParaRPr lang="en-US" sz="1200" dirty="0"/>
          </a:p>
          <a:p>
            <a:r>
              <a:rPr lang="en-US" sz="1200" dirty="0" smtClean="0"/>
              <a:t>Living There</a:t>
            </a:r>
          </a:p>
          <a:p>
            <a:endParaRPr lang="en-US" sz="1200" dirty="0"/>
          </a:p>
          <a:p>
            <a:r>
              <a:rPr lang="en-US" sz="1200" dirty="0" smtClean="0"/>
              <a:t>	Rent payments, rent increases, fee-pass through and pass-through rebate</a:t>
            </a:r>
          </a:p>
          <a:p>
            <a:r>
              <a:rPr lang="en-US" sz="1200" dirty="0"/>
              <a:t>	</a:t>
            </a:r>
            <a:r>
              <a:rPr lang="en-US" sz="1200" dirty="0" smtClean="0"/>
              <a:t>Maintenance standards</a:t>
            </a:r>
          </a:p>
          <a:p>
            <a:r>
              <a:rPr lang="en-US" sz="1200" dirty="0"/>
              <a:t>	</a:t>
            </a:r>
            <a:r>
              <a:rPr lang="en-US" sz="1200" dirty="0" smtClean="0"/>
              <a:t>Housing services and parking</a:t>
            </a:r>
          </a:p>
          <a:p>
            <a:r>
              <a:rPr lang="en-US" sz="1200" dirty="0"/>
              <a:t>	</a:t>
            </a:r>
            <a:r>
              <a:rPr lang="en-US" sz="1200" dirty="0" smtClean="0"/>
              <a:t>Landlord’s right to enter unit</a:t>
            </a:r>
          </a:p>
          <a:p>
            <a:r>
              <a:rPr lang="en-US" sz="1200" dirty="0"/>
              <a:t>	</a:t>
            </a:r>
            <a:r>
              <a:rPr lang="en-US" sz="1200" dirty="0" smtClean="0"/>
              <a:t>Emergency preparedness</a:t>
            </a:r>
          </a:p>
          <a:p>
            <a:endParaRPr lang="en-US" sz="1200" dirty="0"/>
          </a:p>
          <a:p>
            <a:r>
              <a:rPr lang="en-US" sz="1200" dirty="0" smtClean="0"/>
              <a:t>Moving Out</a:t>
            </a:r>
          </a:p>
          <a:p>
            <a:endParaRPr lang="en-US" sz="1200" dirty="0"/>
          </a:p>
          <a:p>
            <a:r>
              <a:rPr lang="en-US" sz="1200" dirty="0" smtClean="0"/>
              <a:t>	Notice required</a:t>
            </a:r>
          </a:p>
          <a:p>
            <a:r>
              <a:rPr lang="en-US" sz="1200" dirty="0"/>
              <a:t>	</a:t>
            </a:r>
            <a:r>
              <a:rPr lang="en-US" sz="1200" dirty="0" smtClean="0"/>
              <a:t>Lease obligation</a:t>
            </a:r>
          </a:p>
          <a:p>
            <a:r>
              <a:rPr lang="en-US" sz="1200" dirty="0"/>
              <a:t>	</a:t>
            </a:r>
            <a:r>
              <a:rPr lang="en-US" sz="1200" dirty="0" smtClean="0"/>
              <a:t>One tenant stays, the other moves out</a:t>
            </a:r>
          </a:p>
          <a:p>
            <a:r>
              <a:rPr lang="en-US" sz="1200" dirty="0"/>
              <a:t>	</a:t>
            </a:r>
            <a:r>
              <a:rPr lang="en-US" sz="1200" dirty="0" smtClean="0"/>
              <a:t>Settlement of the security deposit</a:t>
            </a:r>
          </a:p>
          <a:p>
            <a:endParaRPr lang="en-US" sz="1200" dirty="0"/>
          </a:p>
          <a:p>
            <a:endParaRPr lang="en-US" sz="1200" dirty="0"/>
          </a:p>
        </p:txBody>
      </p:sp>
      <p:sp>
        <p:nvSpPr>
          <p:cNvPr id="8" name="Rectangle 7"/>
          <p:cNvSpPr/>
          <p:nvPr/>
        </p:nvSpPr>
        <p:spPr>
          <a:xfrm>
            <a:off x="8458200" y="6629400"/>
            <a:ext cx="588623" cy="338554"/>
          </a:xfrm>
          <a:prstGeom prst="rect">
            <a:avLst/>
          </a:prstGeom>
        </p:spPr>
        <p:txBody>
          <a:bodyPr wrap="none">
            <a:spAutoFit/>
          </a:bodyPr>
          <a:lstStyle/>
          <a:p>
            <a:pPr lvl="0"/>
            <a:r>
              <a:rPr lang="en-US" sz="800" dirty="0" smtClean="0">
                <a:solidFill>
                  <a:prstClr val="black"/>
                </a:solidFill>
              </a:rPr>
              <a:t>2/5/2019</a:t>
            </a:r>
          </a:p>
          <a:p>
            <a:pPr lvl="0"/>
            <a:endParaRPr lang="en-US" sz="800" dirty="0">
              <a:solidFill>
                <a:prstClr val="black"/>
              </a:solidFill>
            </a:endParaRPr>
          </a:p>
        </p:txBody>
      </p:sp>
    </p:spTree>
    <p:extLst>
      <p:ext uri="{BB962C8B-B14F-4D97-AF65-F5344CB8AC3E}">
        <p14:creationId xmlns:p14="http://schemas.microsoft.com/office/powerpoint/2010/main" val="33497052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18288"/>
            <a:ext cx="6019800" cy="329184"/>
          </a:xfrm>
        </p:spPr>
        <p:txBody>
          <a:bodyPr/>
          <a:lstStyle/>
          <a:p>
            <a:r>
              <a:rPr lang="en-US" smtClean="0"/>
              <a:t>City of West Hollywood - Rent Stabilization &amp; Housing Division - (323) 848-6450</a:t>
            </a:r>
            <a:endParaRPr lang="en-US" dirty="0"/>
          </a:p>
        </p:txBody>
      </p:sp>
      <p:sp>
        <p:nvSpPr>
          <p:cNvPr id="4" name="Slide Number Placeholder 3"/>
          <p:cNvSpPr>
            <a:spLocks noGrp="1"/>
          </p:cNvSpPr>
          <p:nvPr>
            <p:ph type="sldNum" sz="quarter" idx="12"/>
          </p:nvPr>
        </p:nvSpPr>
        <p:spPr/>
        <p:txBody>
          <a:bodyPr/>
          <a:lstStyle/>
          <a:p>
            <a:fld id="{B932AE54-C7EB-4431-ADEB-1EE13A50C741}" type="slidenum">
              <a:rPr lang="en-US" smtClean="0"/>
              <a:t>30</a:t>
            </a:fld>
            <a:endParaRPr lang="en-US" dirty="0"/>
          </a:p>
        </p:txBody>
      </p:sp>
      <p:sp>
        <p:nvSpPr>
          <p:cNvPr id="6" name="Rectangle 5"/>
          <p:cNvSpPr/>
          <p:nvPr/>
        </p:nvSpPr>
        <p:spPr>
          <a:xfrm>
            <a:off x="386366" y="1807394"/>
            <a:ext cx="4038600" cy="3157788"/>
          </a:xfrm>
          <a:prstGeom prst="rect">
            <a:avLst/>
          </a:prstGeom>
        </p:spPr>
        <p:txBody>
          <a:bodyPr wrap="square">
            <a:spAutoFit/>
          </a:bodyPr>
          <a:lstStyle/>
          <a:p>
            <a:pPr lvl="0">
              <a:spcBef>
                <a:spcPct val="20000"/>
              </a:spcBef>
              <a:buClr>
                <a:srgbClr val="4F81BD"/>
              </a:buClr>
              <a:buSzPct val="85000"/>
            </a:pPr>
            <a:r>
              <a:rPr lang="en-US" sz="1200" b="1" dirty="0">
                <a:solidFill>
                  <a:prstClr val="black"/>
                </a:solidFill>
              </a:rPr>
              <a:t>AQMD (Asbestos, etc.)</a:t>
            </a:r>
            <a:r>
              <a:rPr lang="en-US" sz="1200" dirty="0">
                <a:solidFill>
                  <a:prstClr val="black"/>
                </a:solidFill>
              </a:rPr>
              <a:t>		(800) 288-7664</a:t>
            </a:r>
          </a:p>
          <a:p>
            <a:pPr lvl="0">
              <a:spcBef>
                <a:spcPct val="20000"/>
              </a:spcBef>
              <a:buClr>
                <a:srgbClr val="4F81BD"/>
              </a:buClr>
              <a:buSzPct val="85000"/>
            </a:pPr>
            <a:r>
              <a:rPr lang="en-US" sz="1200" dirty="0">
                <a:solidFill>
                  <a:prstClr val="black"/>
                </a:solidFill>
              </a:rPr>
              <a:t>Website: </a:t>
            </a:r>
            <a:r>
              <a:rPr lang="en-US" sz="1200" u="sng" dirty="0">
                <a:solidFill>
                  <a:prstClr val="black"/>
                </a:solidFill>
              </a:rPr>
              <a:t>http://</a:t>
            </a:r>
            <a:r>
              <a:rPr lang="en-US" sz="1200" u="sng" dirty="0" smtClean="0">
                <a:solidFill>
                  <a:prstClr val="black"/>
                </a:solidFill>
              </a:rPr>
              <a:t>www.aqmd.gov</a:t>
            </a:r>
            <a:r>
              <a:rPr lang="en-US" sz="1200" dirty="0">
                <a:solidFill>
                  <a:prstClr val="black"/>
                </a:solidFill>
              </a:rPr>
              <a:t>	(909) </a:t>
            </a:r>
            <a:r>
              <a:rPr lang="en-US" sz="1200" dirty="0" smtClean="0">
                <a:solidFill>
                  <a:prstClr val="black"/>
                </a:solidFill>
              </a:rPr>
              <a:t>396-2327</a:t>
            </a:r>
          </a:p>
          <a:p>
            <a:pPr lvl="0">
              <a:spcBef>
                <a:spcPct val="20000"/>
              </a:spcBef>
              <a:buClr>
                <a:srgbClr val="4F81BD"/>
              </a:buClr>
              <a:buSzPct val="85000"/>
            </a:pPr>
            <a:endParaRPr lang="en-US" sz="1200" dirty="0">
              <a:solidFill>
                <a:prstClr val="black"/>
              </a:solidFill>
            </a:endParaRPr>
          </a:p>
          <a:p>
            <a:pPr lvl="0">
              <a:spcBef>
                <a:spcPct val="20000"/>
              </a:spcBef>
              <a:buClr>
                <a:srgbClr val="4F81BD"/>
              </a:buClr>
              <a:buSzPct val="85000"/>
            </a:pPr>
            <a:r>
              <a:rPr lang="en-US" sz="1200" b="1" dirty="0" smtClean="0">
                <a:solidFill>
                  <a:prstClr val="black"/>
                </a:solidFill>
              </a:rPr>
              <a:t>Beverly Hills Water		</a:t>
            </a:r>
            <a:r>
              <a:rPr lang="en-US" sz="1200" dirty="0" smtClean="0">
                <a:solidFill>
                  <a:prstClr val="black"/>
                </a:solidFill>
              </a:rPr>
              <a:t>(310) 285-2467</a:t>
            </a:r>
          </a:p>
          <a:p>
            <a:pPr lvl="0">
              <a:spcBef>
                <a:spcPct val="20000"/>
              </a:spcBef>
              <a:buClr>
                <a:srgbClr val="4F81BD"/>
              </a:buClr>
              <a:buSzPct val="85000"/>
            </a:pPr>
            <a:r>
              <a:rPr lang="en-US" sz="1200" dirty="0" smtClean="0">
                <a:solidFill>
                  <a:prstClr val="black"/>
                </a:solidFill>
              </a:rPr>
              <a:t>Website http://www.bhsaves.org</a:t>
            </a:r>
            <a:endParaRPr lang="en-US" sz="1200" dirty="0">
              <a:solidFill>
                <a:prstClr val="black"/>
              </a:solidFill>
            </a:endParaRPr>
          </a:p>
          <a:p>
            <a:pPr lvl="0">
              <a:spcBef>
                <a:spcPct val="20000"/>
              </a:spcBef>
              <a:buClr>
                <a:srgbClr val="4F81BD"/>
              </a:buClr>
              <a:buSzPct val="85000"/>
            </a:pPr>
            <a:r>
              <a:rPr lang="en-US" sz="1200" dirty="0">
                <a:solidFill>
                  <a:prstClr val="black"/>
                </a:solidFill>
              </a:rPr>
              <a:t>	</a:t>
            </a:r>
          </a:p>
          <a:p>
            <a:pPr lvl="0">
              <a:spcBef>
                <a:spcPct val="20000"/>
              </a:spcBef>
              <a:buClr>
                <a:srgbClr val="4F81BD"/>
              </a:buClr>
              <a:buSzPct val="85000"/>
            </a:pPr>
            <a:r>
              <a:rPr lang="en-US" sz="1200" b="1" dirty="0">
                <a:solidFill>
                  <a:prstClr val="black"/>
                </a:solidFill>
              </a:rPr>
              <a:t>City Building &amp; Safety Dept</a:t>
            </a:r>
            <a:r>
              <a:rPr lang="en-US" sz="1200" b="1" dirty="0" smtClean="0">
                <a:solidFill>
                  <a:prstClr val="black"/>
                </a:solidFill>
              </a:rPr>
              <a:t>.</a:t>
            </a:r>
            <a:r>
              <a:rPr lang="en-US" sz="1200" dirty="0">
                <a:solidFill>
                  <a:prstClr val="black"/>
                </a:solidFill>
              </a:rPr>
              <a:t>	(323) </a:t>
            </a:r>
            <a:r>
              <a:rPr lang="en-US" sz="1200" dirty="0" smtClean="0">
                <a:solidFill>
                  <a:prstClr val="black"/>
                </a:solidFill>
              </a:rPr>
              <a:t>848-6320</a:t>
            </a:r>
          </a:p>
          <a:p>
            <a:pPr>
              <a:spcBef>
                <a:spcPct val="20000"/>
              </a:spcBef>
              <a:buClr>
                <a:srgbClr val="4F81BD"/>
              </a:buClr>
              <a:buSzPct val="85000"/>
            </a:pPr>
            <a:r>
              <a:rPr lang="en-US" sz="1200" dirty="0" smtClean="0">
                <a:solidFill>
                  <a:prstClr val="black"/>
                </a:solidFill>
              </a:rPr>
              <a:t>Website: </a:t>
            </a:r>
            <a:r>
              <a:rPr lang="en-US" sz="1200" dirty="0">
                <a:solidFill>
                  <a:prstClr val="black"/>
                </a:solidFill>
              </a:rPr>
              <a:t>http://www.weho.org</a:t>
            </a:r>
          </a:p>
          <a:p>
            <a:pPr lvl="0">
              <a:spcBef>
                <a:spcPct val="20000"/>
              </a:spcBef>
              <a:buClr>
                <a:srgbClr val="4F81BD"/>
              </a:buClr>
              <a:buSzPct val="85000"/>
            </a:pPr>
            <a:endParaRPr lang="en-US" sz="1200" dirty="0">
              <a:solidFill>
                <a:prstClr val="black"/>
              </a:solidFill>
            </a:endParaRPr>
          </a:p>
          <a:p>
            <a:pPr lvl="0">
              <a:spcBef>
                <a:spcPct val="20000"/>
              </a:spcBef>
              <a:buClr>
                <a:srgbClr val="4F81BD"/>
              </a:buClr>
              <a:buSzPct val="85000"/>
            </a:pPr>
            <a:r>
              <a:rPr lang="en-US" sz="1200" b="1" dirty="0">
                <a:solidFill>
                  <a:prstClr val="black"/>
                </a:solidFill>
              </a:rPr>
              <a:t>City Code Compliance</a:t>
            </a:r>
            <a:r>
              <a:rPr lang="en-US" sz="1200" dirty="0">
                <a:solidFill>
                  <a:prstClr val="black"/>
                </a:solidFill>
              </a:rPr>
              <a:t>		(323) 848-6516</a:t>
            </a:r>
          </a:p>
          <a:p>
            <a:pPr lvl="0">
              <a:spcBef>
                <a:spcPct val="20000"/>
              </a:spcBef>
              <a:buClr>
                <a:srgbClr val="4F81BD"/>
              </a:buClr>
              <a:buSzPct val="85000"/>
            </a:pPr>
            <a:r>
              <a:rPr lang="en-US" sz="1200" dirty="0">
                <a:solidFill>
                  <a:prstClr val="black"/>
                </a:solidFill>
              </a:rPr>
              <a:t>Website: </a:t>
            </a:r>
            <a:r>
              <a:rPr lang="en-US" sz="1200" dirty="0">
                <a:solidFill>
                  <a:prstClr val="black"/>
                </a:solidFill>
                <a:hlinkClick r:id="rId3"/>
              </a:rPr>
              <a:t>http://www.weho.org</a:t>
            </a:r>
            <a:endParaRPr lang="en-US" sz="1200" dirty="0">
              <a:solidFill>
                <a:prstClr val="black"/>
              </a:solidFill>
            </a:endParaRPr>
          </a:p>
          <a:p>
            <a:pPr lvl="0">
              <a:spcBef>
                <a:spcPct val="20000"/>
              </a:spcBef>
              <a:buClr>
                <a:srgbClr val="4F81BD"/>
              </a:buClr>
              <a:buSzPct val="85000"/>
            </a:pPr>
            <a:endParaRPr lang="en-US" sz="1200" dirty="0">
              <a:solidFill>
                <a:prstClr val="black"/>
              </a:solidFill>
            </a:endParaRPr>
          </a:p>
          <a:p>
            <a:pPr lvl="0">
              <a:spcBef>
                <a:spcPct val="20000"/>
              </a:spcBef>
              <a:buClr>
                <a:srgbClr val="4F81BD"/>
              </a:buClr>
              <a:buSzPct val="85000"/>
            </a:pPr>
            <a:r>
              <a:rPr lang="en-US" sz="1200" b="1" dirty="0">
                <a:solidFill>
                  <a:prstClr val="black"/>
                </a:solidFill>
              </a:rPr>
              <a:t>Environmental Health (LA County</a:t>
            </a:r>
            <a:r>
              <a:rPr lang="en-US" sz="1200" dirty="0">
                <a:solidFill>
                  <a:prstClr val="black"/>
                </a:solidFill>
              </a:rPr>
              <a:t>)	(213) 351-7896</a:t>
            </a:r>
          </a:p>
          <a:p>
            <a:pPr lvl="0">
              <a:spcBef>
                <a:spcPct val="20000"/>
              </a:spcBef>
              <a:buClr>
                <a:srgbClr val="4F81BD"/>
              </a:buClr>
              <a:buSzPct val="85000"/>
            </a:pPr>
            <a:r>
              <a:rPr lang="en-US" sz="1200" dirty="0">
                <a:solidFill>
                  <a:prstClr val="black"/>
                </a:solidFill>
              </a:rPr>
              <a:t>Website: </a:t>
            </a:r>
            <a:r>
              <a:rPr lang="en-US" sz="1200" u="sng" dirty="0">
                <a:solidFill>
                  <a:prstClr val="black"/>
                </a:solidFill>
              </a:rPr>
              <a:t>http://lapublichealth.org/eh/</a:t>
            </a:r>
          </a:p>
        </p:txBody>
      </p:sp>
      <p:sp>
        <p:nvSpPr>
          <p:cNvPr id="9" name="TextBox 8"/>
          <p:cNvSpPr txBox="1"/>
          <p:nvPr/>
        </p:nvSpPr>
        <p:spPr>
          <a:xfrm>
            <a:off x="4660594" y="1557884"/>
            <a:ext cx="4203447" cy="3585597"/>
          </a:xfrm>
          <a:prstGeom prst="rect">
            <a:avLst/>
          </a:prstGeom>
          <a:noFill/>
        </p:spPr>
        <p:txBody>
          <a:bodyPr wrap="square" rtlCol="0">
            <a:spAutoFit/>
          </a:bodyPr>
          <a:lstStyle/>
          <a:p>
            <a:endParaRPr lang="en-US" sz="1200" dirty="0" smtClean="0"/>
          </a:p>
          <a:p>
            <a:r>
              <a:rPr lang="en-US" sz="1200" b="1" dirty="0" smtClean="0"/>
              <a:t>Fire Department Non-Emergency</a:t>
            </a:r>
            <a:r>
              <a:rPr lang="en-US" sz="1200" dirty="0" smtClean="0"/>
              <a:t>      	  (323</a:t>
            </a:r>
            <a:r>
              <a:rPr lang="en-US" sz="1200" dirty="0"/>
              <a:t>) </a:t>
            </a:r>
            <a:r>
              <a:rPr lang="en-US" sz="1200" dirty="0" smtClean="0"/>
              <a:t>262-2111</a:t>
            </a:r>
          </a:p>
          <a:p>
            <a:r>
              <a:rPr lang="en-US" sz="1200" dirty="0" smtClean="0"/>
              <a:t>Website: </a:t>
            </a:r>
            <a:r>
              <a:rPr lang="en-US" sz="1200" dirty="0" smtClean="0">
                <a:hlinkClick r:id="rId4"/>
              </a:rPr>
              <a:t>https://www.firelacounty.gov</a:t>
            </a:r>
            <a:endParaRPr lang="en-US" sz="1200" dirty="0" smtClean="0"/>
          </a:p>
          <a:p>
            <a:endParaRPr lang="en-US" sz="1200" dirty="0" smtClean="0"/>
          </a:p>
          <a:p>
            <a:r>
              <a:rPr lang="en-US" sz="1200" b="1" dirty="0" smtClean="0"/>
              <a:t>Housing Rights Center 		  </a:t>
            </a:r>
            <a:r>
              <a:rPr lang="en-US" sz="1200" dirty="0" smtClean="0"/>
              <a:t>(800) 477-5977</a:t>
            </a:r>
          </a:p>
          <a:p>
            <a:r>
              <a:rPr lang="en-US" sz="1200" dirty="0" smtClean="0"/>
              <a:t>Website:  http://www.housingrightscenter.org </a:t>
            </a:r>
          </a:p>
          <a:p>
            <a:endParaRPr lang="en-US" sz="1200" b="1" dirty="0"/>
          </a:p>
          <a:p>
            <a:r>
              <a:rPr lang="en-US" sz="1200" b="1" dirty="0" smtClean="0"/>
              <a:t>LA Department of Water and Power	  (</a:t>
            </a:r>
            <a:r>
              <a:rPr lang="en-US" sz="1200" dirty="0" smtClean="0"/>
              <a:t>800) 342-5397</a:t>
            </a:r>
            <a:endParaRPr lang="en-US" sz="1200" b="1" dirty="0" smtClean="0"/>
          </a:p>
          <a:p>
            <a:r>
              <a:rPr lang="en-US" sz="1200" dirty="0" smtClean="0"/>
              <a:t>Website: http://www.myladwp.com</a:t>
            </a:r>
          </a:p>
          <a:p>
            <a:endParaRPr lang="en-US" sz="1200" dirty="0"/>
          </a:p>
          <a:p>
            <a:r>
              <a:rPr lang="en-US" sz="1200" b="1" dirty="0" smtClean="0"/>
              <a:t>Prevention </a:t>
            </a:r>
            <a:r>
              <a:rPr lang="en-US" sz="1200" b="1" dirty="0"/>
              <a:t>Bureau (Smoke </a:t>
            </a:r>
            <a:r>
              <a:rPr lang="en-US" sz="1200" b="1" dirty="0" smtClean="0"/>
              <a:t>Detectors)</a:t>
            </a:r>
            <a:r>
              <a:rPr lang="en-US" sz="1200" dirty="0"/>
              <a:t>	</a:t>
            </a:r>
            <a:r>
              <a:rPr lang="en-US" sz="1200" dirty="0" smtClean="0"/>
              <a:t>  (</a:t>
            </a:r>
            <a:r>
              <a:rPr lang="en-US" sz="1200" dirty="0"/>
              <a:t>310) 358-2380</a:t>
            </a:r>
          </a:p>
          <a:p>
            <a:r>
              <a:rPr lang="en-US" sz="1200" dirty="0" smtClean="0"/>
              <a:t>Website</a:t>
            </a:r>
            <a:r>
              <a:rPr lang="en-US" sz="1200" dirty="0"/>
              <a:t>: </a:t>
            </a:r>
            <a:r>
              <a:rPr lang="en-US" sz="1200" dirty="0">
                <a:hlinkClick r:id="rId5"/>
              </a:rPr>
              <a:t>http://</a:t>
            </a:r>
            <a:r>
              <a:rPr lang="en-US" sz="1200" dirty="0" smtClean="0">
                <a:hlinkClick r:id="rId5"/>
              </a:rPr>
              <a:t>www.lacofd.org</a:t>
            </a:r>
            <a:endParaRPr lang="en-US" sz="1200" dirty="0" smtClean="0"/>
          </a:p>
          <a:p>
            <a:endParaRPr lang="en-US" sz="1200" dirty="0"/>
          </a:p>
          <a:p>
            <a:r>
              <a:rPr lang="en-US" sz="1200" b="1" dirty="0" smtClean="0"/>
              <a:t>Sheriff’s </a:t>
            </a:r>
            <a:r>
              <a:rPr lang="en-US" sz="1200" b="1" dirty="0"/>
              <a:t>Department </a:t>
            </a:r>
            <a:r>
              <a:rPr lang="en-US" sz="1200" dirty="0"/>
              <a:t>		</a:t>
            </a:r>
            <a:r>
              <a:rPr lang="en-US" sz="1200" dirty="0" smtClean="0"/>
              <a:t>   (</a:t>
            </a:r>
            <a:r>
              <a:rPr lang="en-US" sz="1200" dirty="0"/>
              <a:t>310) 855-8850</a:t>
            </a:r>
          </a:p>
          <a:p>
            <a:r>
              <a:rPr lang="en-US" sz="1200" dirty="0" smtClean="0"/>
              <a:t>Website</a:t>
            </a:r>
            <a:r>
              <a:rPr lang="en-US" sz="1200" dirty="0"/>
              <a:t>: </a:t>
            </a:r>
            <a:r>
              <a:rPr lang="en-US" sz="1200" dirty="0">
                <a:hlinkClick r:id="rId6"/>
              </a:rPr>
              <a:t>http://</a:t>
            </a:r>
            <a:r>
              <a:rPr lang="en-US" sz="1200" dirty="0" smtClean="0">
                <a:hlinkClick r:id="rId6"/>
              </a:rPr>
              <a:t>www.lasd.org/lasdservices.html</a:t>
            </a:r>
            <a:endParaRPr lang="en-US" sz="1200" dirty="0" smtClean="0"/>
          </a:p>
          <a:p>
            <a:endParaRPr lang="en-US" sz="1200" dirty="0"/>
          </a:p>
          <a:p>
            <a:r>
              <a:rPr lang="en-US" sz="1200" b="1" dirty="0"/>
              <a:t>Vector Control </a:t>
            </a:r>
            <a:r>
              <a:rPr lang="en-US" sz="1200" b="1" dirty="0" smtClean="0"/>
              <a:t> (mosquitoes</a:t>
            </a:r>
            <a:r>
              <a:rPr lang="en-US" sz="1200" b="1" dirty="0"/>
              <a:t>, </a:t>
            </a:r>
            <a:r>
              <a:rPr lang="en-US" sz="1200" b="1" dirty="0" smtClean="0"/>
              <a:t>rodents)</a:t>
            </a:r>
            <a:r>
              <a:rPr lang="en-US" sz="1200" dirty="0"/>
              <a:t>	</a:t>
            </a:r>
            <a:r>
              <a:rPr lang="en-US" sz="1200" dirty="0" smtClean="0"/>
              <a:t>   (</a:t>
            </a:r>
            <a:r>
              <a:rPr lang="en-US" sz="1200" dirty="0"/>
              <a:t>310) 915-7370</a:t>
            </a:r>
          </a:p>
          <a:p>
            <a:r>
              <a:rPr lang="en-US" sz="1200" dirty="0" smtClean="0"/>
              <a:t>Website</a:t>
            </a:r>
            <a:r>
              <a:rPr lang="en-US" sz="1200" u="sng" dirty="0"/>
              <a:t>: </a:t>
            </a:r>
            <a:r>
              <a:rPr lang="en-US" sz="1200" u="sng" dirty="0">
                <a:hlinkClick r:id="rId7"/>
              </a:rPr>
              <a:t>http://</a:t>
            </a:r>
            <a:r>
              <a:rPr lang="en-US" sz="1200" u="sng" dirty="0" smtClean="0">
                <a:hlinkClick r:id="rId7"/>
              </a:rPr>
              <a:t>www.lawestvector.org</a:t>
            </a:r>
            <a:endParaRPr lang="en-US" sz="1200" u="sng" dirty="0" smtClean="0"/>
          </a:p>
          <a:p>
            <a:endParaRPr lang="en-US" sz="1100" u="sng" dirty="0"/>
          </a:p>
        </p:txBody>
      </p:sp>
      <p:sp>
        <p:nvSpPr>
          <p:cNvPr id="14" name="TextBox 13"/>
          <p:cNvSpPr txBox="1"/>
          <p:nvPr/>
        </p:nvSpPr>
        <p:spPr>
          <a:xfrm>
            <a:off x="2895600" y="762000"/>
            <a:ext cx="3352800" cy="369332"/>
          </a:xfrm>
          <a:prstGeom prst="rect">
            <a:avLst/>
          </a:prstGeom>
          <a:noFill/>
        </p:spPr>
        <p:txBody>
          <a:bodyPr wrap="square" rtlCol="0">
            <a:spAutoFit/>
          </a:bodyPr>
          <a:lstStyle/>
          <a:p>
            <a:pPr algn="ctr"/>
            <a:r>
              <a:rPr lang="en-US" dirty="0" smtClean="0"/>
              <a:t>Other Resources</a:t>
            </a:r>
            <a:endParaRPr lang="en-US" dirty="0"/>
          </a:p>
        </p:txBody>
      </p:sp>
      <p:pic>
        <p:nvPicPr>
          <p:cNvPr id="15"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21040" y="6126480"/>
            <a:ext cx="556953" cy="51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8458200" y="6629400"/>
            <a:ext cx="588623" cy="338554"/>
          </a:xfrm>
          <a:prstGeom prst="rect">
            <a:avLst/>
          </a:prstGeom>
        </p:spPr>
        <p:txBody>
          <a:bodyPr wrap="none">
            <a:spAutoFit/>
          </a:bodyPr>
          <a:lstStyle/>
          <a:p>
            <a:pPr lvl="0"/>
            <a:r>
              <a:rPr lang="en-US" sz="800" dirty="0" smtClean="0">
                <a:solidFill>
                  <a:prstClr val="black"/>
                </a:solidFill>
              </a:rPr>
              <a:t>2/5/2019</a:t>
            </a:r>
          </a:p>
          <a:p>
            <a:pPr lvl="0"/>
            <a:endParaRPr lang="en-US" sz="800" dirty="0">
              <a:solidFill>
                <a:prstClr val="black"/>
              </a:solidFill>
            </a:endParaRPr>
          </a:p>
        </p:txBody>
      </p:sp>
    </p:spTree>
    <p:extLst>
      <p:ext uri="{BB962C8B-B14F-4D97-AF65-F5344CB8AC3E}">
        <p14:creationId xmlns:p14="http://schemas.microsoft.com/office/powerpoint/2010/main" val="22627494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Contact Us:</a:t>
            </a:r>
            <a:endParaRPr lang="en-US" sz="3200" dirty="0"/>
          </a:p>
        </p:txBody>
      </p:sp>
      <p:sp>
        <p:nvSpPr>
          <p:cNvPr id="3" name="Content Placeholder 2"/>
          <p:cNvSpPr>
            <a:spLocks noGrp="1"/>
          </p:cNvSpPr>
          <p:nvPr>
            <p:ph idx="1"/>
          </p:nvPr>
        </p:nvSpPr>
        <p:spPr>
          <a:xfrm>
            <a:off x="457200" y="1524000"/>
            <a:ext cx="8229600" cy="4343400"/>
          </a:xfrm>
        </p:spPr>
        <p:txBody>
          <a:bodyPr/>
          <a:lstStyle/>
          <a:p>
            <a:pPr marL="0" indent="0">
              <a:spcBef>
                <a:spcPts val="0"/>
              </a:spcBef>
              <a:spcAft>
                <a:spcPts val="0"/>
              </a:spcAft>
              <a:buNone/>
              <a:tabLst>
                <a:tab pos="-865936800" algn="l"/>
              </a:tabLst>
              <a:defRPr/>
            </a:pPr>
            <a:r>
              <a:rPr lang="en-US" kern="1400" dirty="0">
                <a:solidFill>
                  <a:srgbClr val="000000"/>
                </a:solidFill>
                <a:latin typeface="Arial Black" pitchFamily="34" charset="0"/>
              </a:rPr>
              <a:t>Rent Stabilization </a:t>
            </a:r>
            <a:r>
              <a:rPr lang="en-US" kern="1400" dirty="0" smtClean="0">
                <a:solidFill>
                  <a:srgbClr val="000000"/>
                </a:solidFill>
                <a:latin typeface="Arial Black" pitchFamily="34" charset="0"/>
              </a:rPr>
              <a:t>and Housing Division</a:t>
            </a:r>
            <a:endParaRPr lang="en-US" kern="1400" dirty="0">
              <a:solidFill>
                <a:srgbClr val="000000"/>
              </a:solidFill>
              <a:latin typeface="Arial Black" pitchFamily="34" charset="0"/>
            </a:endParaRPr>
          </a:p>
          <a:p>
            <a:pPr marL="0" indent="0">
              <a:spcBef>
                <a:spcPts val="0"/>
              </a:spcBef>
              <a:spcAft>
                <a:spcPts val="0"/>
              </a:spcAft>
              <a:buNone/>
              <a:tabLst>
                <a:tab pos="-865936800" algn="l"/>
              </a:tabLst>
              <a:defRPr/>
            </a:pPr>
            <a:r>
              <a:rPr lang="en-US" kern="1400" dirty="0">
                <a:solidFill>
                  <a:srgbClr val="000000"/>
                </a:solidFill>
                <a:latin typeface="Arial Black" pitchFamily="34" charset="0"/>
              </a:rPr>
              <a:t>West Hollywood City Hall</a:t>
            </a:r>
          </a:p>
          <a:p>
            <a:pPr marL="0" indent="0">
              <a:spcBef>
                <a:spcPts val="0"/>
              </a:spcBef>
              <a:spcAft>
                <a:spcPts val="0"/>
              </a:spcAft>
              <a:buNone/>
              <a:tabLst>
                <a:tab pos="-865936800" algn="l"/>
              </a:tabLst>
              <a:defRPr/>
            </a:pPr>
            <a:r>
              <a:rPr lang="en-US" kern="1400" dirty="0">
                <a:solidFill>
                  <a:srgbClr val="000000"/>
                </a:solidFill>
                <a:latin typeface="Arial Black" pitchFamily="34" charset="0"/>
              </a:rPr>
              <a:t>8300 Santa Monica Boulevard</a:t>
            </a:r>
          </a:p>
          <a:p>
            <a:pPr marL="0" indent="0">
              <a:spcBef>
                <a:spcPts val="0"/>
              </a:spcBef>
              <a:spcAft>
                <a:spcPts val="482"/>
              </a:spcAft>
              <a:buNone/>
              <a:defRPr/>
            </a:pPr>
            <a:r>
              <a:rPr lang="en-US" kern="1400" dirty="0">
                <a:solidFill>
                  <a:srgbClr val="000000"/>
                </a:solidFill>
                <a:latin typeface="Arial Black" pitchFamily="34" charset="0"/>
              </a:rPr>
              <a:t>West Hollywood, California </a:t>
            </a:r>
            <a:r>
              <a:rPr lang="en-US" kern="1400" dirty="0" smtClean="0">
                <a:solidFill>
                  <a:srgbClr val="000000"/>
                </a:solidFill>
                <a:latin typeface="Arial Black" pitchFamily="34" charset="0"/>
              </a:rPr>
              <a:t>90069</a:t>
            </a:r>
          </a:p>
          <a:p>
            <a:pPr marL="0" indent="0">
              <a:spcBef>
                <a:spcPts val="0"/>
              </a:spcBef>
              <a:spcAft>
                <a:spcPts val="482"/>
              </a:spcAft>
              <a:buNone/>
              <a:defRPr/>
            </a:pPr>
            <a:endParaRPr lang="en-US" sz="2000" kern="1400" dirty="0">
              <a:solidFill>
                <a:srgbClr val="000000"/>
              </a:solidFill>
              <a:latin typeface="Arial Black" pitchFamily="34" charset="0"/>
            </a:endParaRPr>
          </a:p>
          <a:p>
            <a:pPr marL="0" indent="0">
              <a:spcBef>
                <a:spcPts val="0"/>
              </a:spcBef>
              <a:spcAft>
                <a:spcPts val="482"/>
              </a:spcAft>
              <a:buNone/>
              <a:defRPr/>
            </a:pPr>
            <a:r>
              <a:rPr lang="fr-FR" kern="1400" dirty="0">
                <a:solidFill>
                  <a:srgbClr val="000000"/>
                </a:solidFill>
                <a:latin typeface="Arial Black" pitchFamily="34" charset="0"/>
              </a:rPr>
              <a:t>Phone: 323-848-6450</a:t>
            </a:r>
          </a:p>
          <a:p>
            <a:pPr marL="0" indent="0">
              <a:spcBef>
                <a:spcPts val="0"/>
              </a:spcBef>
              <a:spcAft>
                <a:spcPts val="482"/>
              </a:spcAft>
              <a:buNone/>
              <a:defRPr/>
            </a:pPr>
            <a:r>
              <a:rPr lang="fr-FR" kern="1400" dirty="0">
                <a:solidFill>
                  <a:srgbClr val="000000"/>
                </a:solidFill>
                <a:latin typeface="Arial Black" pitchFamily="34" charset="0"/>
              </a:rPr>
              <a:t>Fax: 323-848-6567</a:t>
            </a:r>
          </a:p>
          <a:p>
            <a:pPr marL="0" indent="0">
              <a:spcBef>
                <a:spcPts val="0"/>
              </a:spcBef>
              <a:spcAft>
                <a:spcPts val="482"/>
              </a:spcAft>
              <a:buNone/>
              <a:defRPr/>
            </a:pPr>
            <a:r>
              <a:rPr lang="fr-FR" kern="1400" dirty="0">
                <a:solidFill>
                  <a:srgbClr val="000000"/>
                </a:solidFill>
                <a:latin typeface="Arial Black" pitchFamily="34" charset="0"/>
              </a:rPr>
              <a:t>E-mail: </a:t>
            </a:r>
            <a:r>
              <a:rPr lang="fr-FR" kern="1400" dirty="0" smtClean="0">
                <a:solidFill>
                  <a:srgbClr val="000000"/>
                </a:solidFill>
                <a:latin typeface="Arial Black" pitchFamily="34" charset="0"/>
                <a:hlinkClick r:id="rId3"/>
              </a:rPr>
              <a:t>RSH@weho.org</a:t>
            </a:r>
            <a:endParaRPr lang="fr-FR" kern="1400" dirty="0" smtClean="0">
              <a:solidFill>
                <a:srgbClr val="000000"/>
              </a:solidFill>
              <a:latin typeface="Arial Black" pitchFamily="34" charset="0"/>
            </a:endParaRPr>
          </a:p>
          <a:p>
            <a:pPr marL="0" indent="0">
              <a:spcBef>
                <a:spcPts val="0"/>
              </a:spcBef>
              <a:spcAft>
                <a:spcPts val="482"/>
              </a:spcAft>
              <a:buNone/>
              <a:defRPr/>
            </a:pPr>
            <a:endParaRPr lang="fr-FR" kern="1400" dirty="0" smtClean="0">
              <a:solidFill>
                <a:srgbClr val="000000"/>
              </a:solidFill>
              <a:latin typeface="Arial Black" pitchFamily="34" charset="0"/>
            </a:endParaRPr>
          </a:p>
          <a:p>
            <a:pPr marL="0" indent="0">
              <a:spcBef>
                <a:spcPts val="0"/>
              </a:spcBef>
              <a:spcAft>
                <a:spcPts val="482"/>
              </a:spcAft>
              <a:buNone/>
              <a:defRPr/>
            </a:pPr>
            <a:endParaRPr lang="en-US" kern="1400" dirty="0">
              <a:solidFill>
                <a:srgbClr val="000000"/>
              </a:solidFill>
              <a:latin typeface="Arial Black" pitchFamily="34" charset="0"/>
            </a:endParaRPr>
          </a:p>
        </p:txBody>
      </p:sp>
      <p:sp>
        <p:nvSpPr>
          <p:cNvPr id="8" name="Slide Number Placeholder 7"/>
          <p:cNvSpPr>
            <a:spLocks noGrp="1"/>
          </p:cNvSpPr>
          <p:nvPr>
            <p:ph type="sldNum" sz="quarter" idx="12"/>
          </p:nvPr>
        </p:nvSpPr>
        <p:spPr/>
        <p:txBody>
          <a:bodyPr/>
          <a:lstStyle/>
          <a:p>
            <a:fld id="{B932AE54-C7EB-4431-ADEB-1EE13A50C741}" type="slidenum">
              <a:rPr lang="en-US" smtClean="0"/>
              <a:t>31</a:t>
            </a:fld>
            <a:endParaRPr lang="en-US" dirty="0"/>
          </a:p>
        </p:txBody>
      </p:sp>
      <p:sp>
        <p:nvSpPr>
          <p:cNvPr id="10" name="Date Placeholder 10"/>
          <p:cNvSpPr>
            <a:spLocks noGrp="1"/>
          </p:cNvSpPr>
          <p:nvPr>
            <p:ph type="dt" sz="half" idx="10"/>
          </p:nvPr>
        </p:nvSpPr>
        <p:spPr>
          <a:xfrm>
            <a:off x="0" y="76200"/>
            <a:ext cx="5791200" cy="252984"/>
          </a:xfrm>
        </p:spPr>
        <p:txBody>
          <a:bodyPr/>
          <a:lstStyle/>
          <a:p>
            <a:r>
              <a:rPr lang="en-US" sz="1000" dirty="0" smtClean="0"/>
              <a:t>City of West Hollywood - Rent Stabilization &amp; Housing Division - (323) 848-6450</a:t>
            </a:r>
            <a:endParaRPr lang="en-US" sz="10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029200"/>
            <a:ext cx="80168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21040" y="6126480"/>
            <a:ext cx="556953" cy="51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8458200" y="6629400"/>
            <a:ext cx="588623" cy="338554"/>
          </a:xfrm>
          <a:prstGeom prst="rect">
            <a:avLst/>
          </a:prstGeom>
        </p:spPr>
        <p:txBody>
          <a:bodyPr wrap="none">
            <a:spAutoFit/>
          </a:bodyPr>
          <a:lstStyle/>
          <a:p>
            <a:pPr lvl="0"/>
            <a:r>
              <a:rPr lang="en-US" sz="800" dirty="0" smtClean="0">
                <a:solidFill>
                  <a:prstClr val="black"/>
                </a:solidFill>
              </a:rPr>
              <a:t>2/5/2019</a:t>
            </a:r>
          </a:p>
          <a:p>
            <a:pPr lvl="0"/>
            <a:endParaRPr lang="en-US" sz="800" dirty="0">
              <a:solidFill>
                <a:prstClr val="black"/>
              </a:solidFill>
            </a:endParaRPr>
          </a:p>
        </p:txBody>
      </p:sp>
    </p:spTree>
    <p:extLst>
      <p:ext uri="{BB962C8B-B14F-4D97-AF65-F5344CB8AC3E}">
        <p14:creationId xmlns:p14="http://schemas.microsoft.com/office/powerpoint/2010/main" val="3298574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Finding an apartment</a:t>
            </a:r>
            <a:endParaRPr lang="en-US" sz="3200" dirty="0"/>
          </a:p>
        </p:txBody>
      </p:sp>
      <p:sp>
        <p:nvSpPr>
          <p:cNvPr id="3" name="Content Placeholder 2"/>
          <p:cNvSpPr>
            <a:spLocks noGrp="1"/>
          </p:cNvSpPr>
          <p:nvPr>
            <p:ph idx="1"/>
          </p:nvPr>
        </p:nvSpPr>
        <p:spPr>
          <a:xfrm>
            <a:off x="457200" y="1600200"/>
            <a:ext cx="8077200" cy="4800600"/>
          </a:xfrm>
        </p:spPr>
        <p:txBody>
          <a:bodyPr>
            <a:normAutofit fontScale="92500" lnSpcReduction="10000"/>
          </a:bodyPr>
          <a:lstStyle/>
          <a:p>
            <a:pPr marL="0" indent="0">
              <a:buNone/>
            </a:pPr>
            <a:r>
              <a:rPr lang="en-US" sz="2000" dirty="0" smtClean="0"/>
              <a:t>Wanting to live in West Hollywood</a:t>
            </a:r>
          </a:p>
          <a:p>
            <a:pPr marL="0" indent="0">
              <a:buNone/>
            </a:pPr>
            <a:r>
              <a:rPr lang="en-US" sz="2000" dirty="0"/>
              <a:t>	</a:t>
            </a:r>
            <a:r>
              <a:rPr lang="en-US" sz="2000" dirty="0" smtClean="0"/>
              <a:t>Street addresses at </a:t>
            </a:r>
            <a:r>
              <a:rPr lang="en-US" sz="2000" dirty="0" smtClean="0">
                <a:hlinkClick r:id="rId3"/>
              </a:rPr>
              <a:t>www.weho.org</a:t>
            </a:r>
            <a:endParaRPr lang="en-US" sz="2000" dirty="0" smtClean="0"/>
          </a:p>
          <a:p>
            <a:pPr marL="0" indent="0">
              <a:buNone/>
            </a:pPr>
            <a:r>
              <a:rPr lang="en-US" sz="2000" dirty="0"/>
              <a:t>	</a:t>
            </a:r>
            <a:r>
              <a:rPr lang="en-US" sz="2000" dirty="0" smtClean="0"/>
              <a:t>Rental referral list</a:t>
            </a:r>
          </a:p>
          <a:p>
            <a:pPr marL="0" indent="0">
              <a:buNone/>
            </a:pPr>
            <a:endParaRPr lang="en-US" sz="2000" dirty="0"/>
          </a:p>
          <a:p>
            <a:pPr marL="0" indent="0">
              <a:buNone/>
            </a:pPr>
            <a:r>
              <a:rPr lang="en-US" sz="2000" dirty="0" smtClean="0"/>
              <a:t>Rent stabilized units vs. non-rent stabilized units</a:t>
            </a:r>
          </a:p>
          <a:p>
            <a:pPr marL="0" indent="0">
              <a:buNone/>
            </a:pPr>
            <a:r>
              <a:rPr lang="en-US" sz="2000" dirty="0"/>
              <a:t>	</a:t>
            </a:r>
            <a:r>
              <a:rPr lang="en-US" sz="2000" dirty="0" smtClean="0"/>
              <a:t>Disclosure obligation</a:t>
            </a:r>
          </a:p>
          <a:p>
            <a:pPr marL="0" indent="0">
              <a:buNone/>
            </a:pPr>
            <a:r>
              <a:rPr lang="en-US" sz="2000" dirty="0"/>
              <a:t>	</a:t>
            </a:r>
            <a:r>
              <a:rPr lang="en-US" sz="2000" dirty="0" smtClean="0"/>
              <a:t>Both will be market-rate at move-in</a:t>
            </a:r>
          </a:p>
          <a:p>
            <a:pPr marL="0" indent="0">
              <a:buNone/>
            </a:pPr>
            <a:r>
              <a:rPr lang="en-US" sz="2000" dirty="0"/>
              <a:t>	</a:t>
            </a:r>
            <a:r>
              <a:rPr lang="en-US" sz="2000" dirty="0" smtClean="0"/>
              <a:t>Addresses of rent stabilized units at </a:t>
            </a:r>
            <a:r>
              <a:rPr lang="en-US" sz="2000" dirty="0" smtClean="0">
                <a:hlinkClick r:id="rId3"/>
              </a:rPr>
              <a:t>www.weho.org</a:t>
            </a:r>
            <a:endParaRPr lang="en-US" sz="2000" dirty="0" smtClean="0"/>
          </a:p>
          <a:p>
            <a:pPr marL="0" indent="0">
              <a:buNone/>
            </a:pPr>
            <a:endParaRPr lang="en-US" sz="2000" dirty="0"/>
          </a:p>
          <a:p>
            <a:pPr marL="0" indent="0">
              <a:buNone/>
            </a:pPr>
            <a:r>
              <a:rPr lang="en-US" sz="2000" dirty="0" smtClean="0"/>
              <a:t>Is this unit for you?</a:t>
            </a:r>
          </a:p>
          <a:p>
            <a:pPr marL="0" indent="0">
              <a:buNone/>
            </a:pPr>
            <a:r>
              <a:rPr lang="en-US" sz="2000" dirty="0"/>
              <a:t>	</a:t>
            </a:r>
            <a:r>
              <a:rPr lang="en-US" sz="2000" dirty="0" smtClean="0"/>
              <a:t>Location in building – proximity to laundry room, dumpster or 	other noise makers</a:t>
            </a:r>
          </a:p>
          <a:p>
            <a:pPr marL="0" indent="0">
              <a:buNone/>
            </a:pPr>
            <a:r>
              <a:rPr lang="en-US" sz="2000" dirty="0"/>
              <a:t>	</a:t>
            </a:r>
            <a:r>
              <a:rPr lang="en-US" sz="2000" dirty="0" smtClean="0"/>
              <a:t>Able to get satellite television</a:t>
            </a:r>
          </a:p>
          <a:p>
            <a:pPr marL="0" indent="0">
              <a:buNone/>
            </a:pPr>
            <a:r>
              <a:rPr lang="en-US" sz="2000" dirty="0"/>
              <a:t>	</a:t>
            </a:r>
            <a:r>
              <a:rPr lang="en-US" sz="2000" dirty="0" smtClean="0"/>
              <a:t>Ask about noise and any other concerns you have</a:t>
            </a:r>
          </a:p>
          <a:p>
            <a:pPr marL="0" indent="0">
              <a:buNone/>
            </a:pPr>
            <a:r>
              <a:rPr lang="en-US" sz="2000" dirty="0"/>
              <a:t>	</a:t>
            </a:r>
            <a:endParaRPr lang="en-US" sz="2000" dirty="0" smtClean="0"/>
          </a:p>
          <a:p>
            <a:pPr marL="0" indent="0">
              <a:buNone/>
            </a:pPr>
            <a:endParaRPr lang="en-US" dirty="0"/>
          </a:p>
          <a:p>
            <a:pPr marL="0" indent="0">
              <a:buNone/>
            </a:pPr>
            <a:endParaRPr lang="en-US" dirty="0"/>
          </a:p>
        </p:txBody>
      </p:sp>
      <p:sp>
        <p:nvSpPr>
          <p:cNvPr id="4" name="Date Placeholder 3"/>
          <p:cNvSpPr>
            <a:spLocks noGrp="1"/>
          </p:cNvSpPr>
          <p:nvPr>
            <p:ph type="dt" sz="half" idx="10"/>
          </p:nvPr>
        </p:nvSpPr>
        <p:spPr>
          <a:xfrm>
            <a:off x="457200" y="18288"/>
            <a:ext cx="5943600" cy="329184"/>
          </a:xfrm>
        </p:spPr>
        <p:txBody>
          <a:bodyPr/>
          <a:lstStyle/>
          <a:p>
            <a:r>
              <a:rPr lang="en-US" dirty="0" smtClean="0"/>
              <a:t>City of West Hollywood - Rent Stabilization &amp; Housing Division - (323) 848-6450</a:t>
            </a:r>
            <a:endParaRPr lang="en-US" dirty="0"/>
          </a:p>
        </p:txBody>
      </p:sp>
      <p:sp>
        <p:nvSpPr>
          <p:cNvPr id="5" name="Slide Number Placeholder 4"/>
          <p:cNvSpPr>
            <a:spLocks noGrp="1"/>
          </p:cNvSpPr>
          <p:nvPr>
            <p:ph type="sldNum" sz="quarter" idx="12"/>
          </p:nvPr>
        </p:nvSpPr>
        <p:spPr/>
        <p:txBody>
          <a:bodyPr/>
          <a:lstStyle/>
          <a:p>
            <a:fld id="{B932AE54-C7EB-4431-ADEB-1EE13A50C741}" type="slidenum">
              <a:rPr lang="en-US" smtClean="0"/>
              <a:t>4</a:t>
            </a:fld>
            <a:endParaRPr lang="en-US" dirty="0"/>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03920" y="6035040"/>
            <a:ext cx="556953" cy="51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8458200" y="6629400"/>
            <a:ext cx="588623" cy="338554"/>
          </a:xfrm>
          <a:prstGeom prst="rect">
            <a:avLst/>
          </a:prstGeom>
        </p:spPr>
        <p:txBody>
          <a:bodyPr wrap="none">
            <a:spAutoFit/>
          </a:bodyPr>
          <a:lstStyle/>
          <a:p>
            <a:pPr lvl="0"/>
            <a:r>
              <a:rPr lang="en-US" sz="800" dirty="0" smtClean="0">
                <a:solidFill>
                  <a:prstClr val="black"/>
                </a:solidFill>
              </a:rPr>
              <a:t>2/5/2019</a:t>
            </a:r>
          </a:p>
          <a:p>
            <a:pPr lvl="0"/>
            <a:endParaRPr lang="en-US" sz="800" dirty="0">
              <a:solidFill>
                <a:prstClr val="black"/>
              </a:solidFill>
            </a:endParaRPr>
          </a:p>
        </p:txBody>
      </p:sp>
    </p:spTree>
    <p:extLst>
      <p:ext uri="{BB962C8B-B14F-4D97-AF65-F5344CB8AC3E}">
        <p14:creationId xmlns:p14="http://schemas.microsoft.com/office/powerpoint/2010/main" val="1089893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Agreeing to rent</a:t>
            </a:r>
            <a:endParaRPr lang="en-US" sz="3200" dirty="0"/>
          </a:p>
        </p:txBody>
      </p:sp>
      <p:sp>
        <p:nvSpPr>
          <p:cNvPr id="3" name="Content Placeholder 2"/>
          <p:cNvSpPr>
            <a:spLocks noGrp="1"/>
          </p:cNvSpPr>
          <p:nvPr>
            <p:ph idx="1"/>
          </p:nvPr>
        </p:nvSpPr>
        <p:spPr>
          <a:xfrm>
            <a:off x="457200" y="1600200"/>
            <a:ext cx="8077200" cy="4800600"/>
          </a:xfrm>
        </p:spPr>
        <p:txBody>
          <a:bodyPr>
            <a:normAutofit/>
          </a:bodyPr>
          <a:lstStyle/>
          <a:p>
            <a:pPr marL="0" indent="0">
              <a:buNone/>
            </a:pPr>
            <a:r>
              <a:rPr lang="en-US" sz="2000" dirty="0" smtClean="0"/>
              <a:t>Application and fee for credit check</a:t>
            </a:r>
          </a:p>
          <a:p>
            <a:pPr marL="0" indent="0">
              <a:buNone/>
            </a:pPr>
            <a:endParaRPr lang="en-US" sz="2000" dirty="0" smtClean="0"/>
          </a:p>
          <a:p>
            <a:pPr marL="0" indent="0">
              <a:buNone/>
            </a:pPr>
            <a:r>
              <a:rPr lang="en-US" sz="2000" dirty="0"/>
              <a:t>	</a:t>
            </a:r>
            <a:r>
              <a:rPr lang="en-US" sz="2000" dirty="0" smtClean="0"/>
              <a:t>Prospective tenant typically is asked to complete an 	application which asks for credit information.</a:t>
            </a:r>
          </a:p>
          <a:p>
            <a:pPr marL="0" indent="0">
              <a:buNone/>
            </a:pPr>
            <a:r>
              <a:rPr lang="en-US" sz="2000" dirty="0"/>
              <a:t>	</a:t>
            </a:r>
            <a:endParaRPr lang="en-US" sz="2000" dirty="0" smtClean="0"/>
          </a:p>
          <a:p>
            <a:pPr marL="0" indent="0">
              <a:buNone/>
            </a:pPr>
            <a:r>
              <a:rPr lang="en-US" sz="2000" dirty="0"/>
              <a:t>	</a:t>
            </a:r>
            <a:r>
              <a:rPr lang="en-US" sz="2000" dirty="0" smtClean="0"/>
              <a:t>CA law allows a fee of not to exceed </a:t>
            </a:r>
            <a:r>
              <a:rPr lang="en-US" sz="2000" smtClean="0"/>
              <a:t>$49.12 </a:t>
            </a:r>
            <a:r>
              <a:rPr lang="en-US" sz="2000" dirty="0" smtClean="0"/>
              <a:t>to do a credit  	check.  Tenant is entitled to a copy.</a:t>
            </a:r>
          </a:p>
          <a:p>
            <a:pPr marL="0" indent="0">
              <a:buNone/>
            </a:pPr>
            <a:endParaRPr lang="en-US" sz="2000" dirty="0"/>
          </a:p>
          <a:p>
            <a:pPr marL="0" indent="0">
              <a:buNone/>
            </a:pPr>
            <a:r>
              <a:rPr lang="en-US" sz="2000" dirty="0" smtClean="0"/>
              <a:t>	A reasonable holding deposit is allowed.  If tenant backs out  	of the rental, the holding deposit is usually forfeited.  If  the	landlord refuses to rent because of bad credit, holding deposit 	should 	be refunded.</a:t>
            </a:r>
          </a:p>
          <a:p>
            <a:pPr marL="0" indent="0">
              <a:buNone/>
            </a:pPr>
            <a:r>
              <a:rPr lang="en-US" sz="2000" dirty="0"/>
              <a:t>	</a:t>
            </a:r>
            <a:endParaRPr lang="en-US" dirty="0"/>
          </a:p>
        </p:txBody>
      </p:sp>
      <p:sp>
        <p:nvSpPr>
          <p:cNvPr id="4" name="Date Placeholder 3"/>
          <p:cNvSpPr>
            <a:spLocks noGrp="1"/>
          </p:cNvSpPr>
          <p:nvPr>
            <p:ph type="dt" sz="half" idx="10"/>
          </p:nvPr>
        </p:nvSpPr>
        <p:spPr>
          <a:xfrm>
            <a:off x="457200" y="18288"/>
            <a:ext cx="5943600" cy="329184"/>
          </a:xfrm>
        </p:spPr>
        <p:txBody>
          <a:bodyPr/>
          <a:lstStyle/>
          <a:p>
            <a:r>
              <a:rPr lang="en-US" dirty="0" smtClean="0"/>
              <a:t>City of West Hollywood - Rent Stabilization &amp; Housing Division - (323) 848-6450</a:t>
            </a:r>
            <a:endParaRPr lang="en-US" dirty="0"/>
          </a:p>
        </p:txBody>
      </p:sp>
      <p:sp>
        <p:nvSpPr>
          <p:cNvPr id="5" name="Slide Number Placeholder 4"/>
          <p:cNvSpPr>
            <a:spLocks noGrp="1"/>
          </p:cNvSpPr>
          <p:nvPr>
            <p:ph type="sldNum" sz="quarter" idx="12"/>
          </p:nvPr>
        </p:nvSpPr>
        <p:spPr/>
        <p:txBody>
          <a:bodyPr/>
          <a:lstStyle/>
          <a:p>
            <a:fld id="{B932AE54-C7EB-4431-ADEB-1EE13A50C741}" type="slidenum">
              <a:rPr lang="en-US" smtClean="0"/>
              <a:t>5</a:t>
            </a:fld>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3920" y="6035040"/>
            <a:ext cx="556953" cy="51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8458200" y="6629400"/>
            <a:ext cx="588623" cy="338554"/>
          </a:xfrm>
          <a:prstGeom prst="rect">
            <a:avLst/>
          </a:prstGeom>
        </p:spPr>
        <p:txBody>
          <a:bodyPr wrap="none">
            <a:spAutoFit/>
          </a:bodyPr>
          <a:lstStyle/>
          <a:p>
            <a:pPr lvl="0"/>
            <a:r>
              <a:rPr lang="en-US" sz="800" dirty="0" smtClean="0">
                <a:solidFill>
                  <a:prstClr val="black"/>
                </a:solidFill>
              </a:rPr>
              <a:t>2/5/2019</a:t>
            </a:r>
          </a:p>
          <a:p>
            <a:pPr lvl="0"/>
            <a:endParaRPr lang="en-US" sz="800" dirty="0">
              <a:solidFill>
                <a:prstClr val="black"/>
              </a:solidFill>
            </a:endParaRPr>
          </a:p>
        </p:txBody>
      </p:sp>
    </p:spTree>
    <p:extLst>
      <p:ext uri="{BB962C8B-B14F-4D97-AF65-F5344CB8AC3E}">
        <p14:creationId xmlns:p14="http://schemas.microsoft.com/office/powerpoint/2010/main" val="1716895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Leases</a:t>
            </a:r>
            <a:endParaRPr lang="en-US" sz="3200" dirty="0"/>
          </a:p>
        </p:txBody>
      </p:sp>
      <p:sp>
        <p:nvSpPr>
          <p:cNvPr id="3" name="Content Placeholder 2"/>
          <p:cNvSpPr>
            <a:spLocks noGrp="1"/>
          </p:cNvSpPr>
          <p:nvPr>
            <p:ph idx="1"/>
          </p:nvPr>
        </p:nvSpPr>
        <p:spPr>
          <a:xfrm>
            <a:off x="457200" y="1600200"/>
            <a:ext cx="8077200" cy="4800600"/>
          </a:xfrm>
        </p:spPr>
        <p:txBody>
          <a:bodyPr>
            <a:normAutofit fontScale="92500" lnSpcReduction="20000"/>
          </a:bodyPr>
          <a:lstStyle/>
          <a:p>
            <a:pPr marL="0" indent="0">
              <a:buNone/>
            </a:pPr>
            <a:r>
              <a:rPr lang="en-US" sz="2000" dirty="0" smtClean="0"/>
              <a:t>Lease is the most important document of the tenancy.  Once signed, tenant is obligated to its terms.  No time period to change mind.</a:t>
            </a:r>
          </a:p>
          <a:p>
            <a:pPr marL="0" indent="0">
              <a:buNone/>
            </a:pPr>
            <a:endParaRPr lang="en-US" sz="2000" dirty="0" smtClean="0"/>
          </a:p>
          <a:p>
            <a:pPr marL="0" indent="0">
              <a:buNone/>
            </a:pPr>
            <a:r>
              <a:rPr lang="en-US" sz="2000" dirty="0"/>
              <a:t>	</a:t>
            </a:r>
            <a:r>
              <a:rPr lang="en-US" sz="2000" dirty="0" smtClean="0"/>
              <a:t>Sets how much rent is paid, when rent is paid, who can live in 	the unit and other enforceable rules.</a:t>
            </a:r>
          </a:p>
          <a:p>
            <a:pPr marL="0" indent="0">
              <a:buNone/>
            </a:pPr>
            <a:endParaRPr lang="en-US" sz="2000" dirty="0"/>
          </a:p>
          <a:p>
            <a:pPr marL="0" indent="0">
              <a:buNone/>
            </a:pPr>
            <a:r>
              <a:rPr lang="en-US" sz="2000" dirty="0" smtClean="0"/>
              <a:t>	Things to look for: </a:t>
            </a:r>
            <a:endParaRPr lang="en-US" sz="2000" dirty="0"/>
          </a:p>
          <a:p>
            <a:pPr marL="0" indent="0">
              <a:buNone/>
            </a:pPr>
            <a:endParaRPr lang="en-US" sz="2000" dirty="0" smtClean="0"/>
          </a:p>
          <a:p>
            <a:pPr marL="0" indent="0">
              <a:buNone/>
            </a:pPr>
            <a:r>
              <a:rPr lang="en-US" sz="2000" dirty="0"/>
              <a:t>	</a:t>
            </a:r>
            <a:r>
              <a:rPr lang="en-US" sz="2000" dirty="0" smtClean="0"/>
              <a:t>	Is there a grace period for paying rent?</a:t>
            </a:r>
          </a:p>
          <a:p>
            <a:pPr marL="0" indent="0">
              <a:buNone/>
            </a:pPr>
            <a:r>
              <a:rPr lang="en-US" sz="2000" dirty="0" smtClean="0"/>
              <a:t>		Is there a limit on how many guests are allowed? 			How long may guests stay?</a:t>
            </a:r>
          </a:p>
          <a:p>
            <a:pPr marL="0" indent="0">
              <a:buNone/>
            </a:pPr>
            <a:r>
              <a:rPr lang="en-US" sz="2000" dirty="0"/>
              <a:t>	</a:t>
            </a:r>
            <a:r>
              <a:rPr lang="en-US" sz="2000" dirty="0" smtClean="0"/>
              <a:t>	Are “normal business hours” extended?</a:t>
            </a:r>
          </a:p>
          <a:p>
            <a:pPr marL="0" indent="0">
              <a:buNone/>
            </a:pPr>
            <a:r>
              <a:rPr lang="en-US" sz="2000" dirty="0"/>
              <a:t>	</a:t>
            </a:r>
            <a:r>
              <a:rPr lang="en-US" sz="2000" dirty="0" smtClean="0"/>
              <a:t>	Is a move-out notice that is longer than 30 days 			required?</a:t>
            </a:r>
          </a:p>
          <a:p>
            <a:pPr marL="0" indent="0">
              <a:buNone/>
            </a:pPr>
            <a:r>
              <a:rPr lang="en-US" sz="2000" dirty="0"/>
              <a:t>	</a:t>
            </a:r>
            <a:r>
              <a:rPr lang="en-US" sz="2000" dirty="0" smtClean="0"/>
              <a:t>	Must the notice to move-out be concurrent with when 		rent is due?</a:t>
            </a:r>
          </a:p>
          <a:p>
            <a:pPr marL="0" indent="0">
              <a:buNone/>
            </a:pPr>
            <a:r>
              <a:rPr lang="en-US" sz="2000" dirty="0"/>
              <a:t>	</a:t>
            </a:r>
            <a:endParaRPr lang="en-US" dirty="0"/>
          </a:p>
        </p:txBody>
      </p:sp>
      <p:sp>
        <p:nvSpPr>
          <p:cNvPr id="4" name="Date Placeholder 3"/>
          <p:cNvSpPr>
            <a:spLocks noGrp="1"/>
          </p:cNvSpPr>
          <p:nvPr>
            <p:ph type="dt" sz="half" idx="10"/>
          </p:nvPr>
        </p:nvSpPr>
        <p:spPr>
          <a:xfrm>
            <a:off x="457200" y="18288"/>
            <a:ext cx="5943600" cy="329184"/>
          </a:xfrm>
        </p:spPr>
        <p:txBody>
          <a:bodyPr/>
          <a:lstStyle/>
          <a:p>
            <a:r>
              <a:rPr lang="en-US" dirty="0" smtClean="0"/>
              <a:t>City of West Hollywood - Rent Stabilization &amp; Housing Division - (323) 848-6450</a:t>
            </a:r>
            <a:endParaRPr lang="en-US" dirty="0"/>
          </a:p>
        </p:txBody>
      </p:sp>
      <p:sp>
        <p:nvSpPr>
          <p:cNvPr id="5" name="Slide Number Placeholder 4"/>
          <p:cNvSpPr>
            <a:spLocks noGrp="1"/>
          </p:cNvSpPr>
          <p:nvPr>
            <p:ph type="sldNum" sz="quarter" idx="12"/>
          </p:nvPr>
        </p:nvSpPr>
        <p:spPr/>
        <p:txBody>
          <a:bodyPr/>
          <a:lstStyle/>
          <a:p>
            <a:fld id="{B932AE54-C7EB-4431-ADEB-1EE13A50C741}" type="slidenum">
              <a:rPr lang="en-US" smtClean="0"/>
              <a:t>6</a:t>
            </a:fld>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3920" y="6035040"/>
            <a:ext cx="556953" cy="51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8458200" y="6629400"/>
            <a:ext cx="588623" cy="338554"/>
          </a:xfrm>
          <a:prstGeom prst="rect">
            <a:avLst/>
          </a:prstGeom>
        </p:spPr>
        <p:txBody>
          <a:bodyPr wrap="none">
            <a:spAutoFit/>
          </a:bodyPr>
          <a:lstStyle/>
          <a:p>
            <a:pPr lvl="0"/>
            <a:r>
              <a:rPr lang="en-US" sz="800" dirty="0" smtClean="0">
                <a:solidFill>
                  <a:prstClr val="black"/>
                </a:solidFill>
              </a:rPr>
              <a:t>2/5/2019</a:t>
            </a:r>
          </a:p>
          <a:p>
            <a:pPr lvl="0"/>
            <a:endParaRPr lang="en-US" sz="800" dirty="0">
              <a:solidFill>
                <a:prstClr val="black"/>
              </a:solidFill>
            </a:endParaRPr>
          </a:p>
        </p:txBody>
      </p:sp>
    </p:spTree>
    <p:extLst>
      <p:ext uri="{BB962C8B-B14F-4D97-AF65-F5344CB8AC3E}">
        <p14:creationId xmlns:p14="http://schemas.microsoft.com/office/powerpoint/2010/main" val="38311830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Leases – cont’d.</a:t>
            </a:r>
            <a:endParaRPr lang="en-US" sz="3200" dirty="0"/>
          </a:p>
        </p:txBody>
      </p:sp>
      <p:sp>
        <p:nvSpPr>
          <p:cNvPr id="3" name="Content Placeholder 2"/>
          <p:cNvSpPr>
            <a:spLocks noGrp="1"/>
          </p:cNvSpPr>
          <p:nvPr>
            <p:ph idx="1"/>
          </p:nvPr>
        </p:nvSpPr>
        <p:spPr>
          <a:xfrm>
            <a:off x="457200" y="1600200"/>
            <a:ext cx="8077200" cy="4800600"/>
          </a:xfrm>
        </p:spPr>
        <p:txBody>
          <a:bodyPr>
            <a:normAutofit fontScale="92500" lnSpcReduction="10000"/>
          </a:bodyPr>
          <a:lstStyle/>
          <a:p>
            <a:pPr marL="0" indent="0">
              <a:buNone/>
            </a:pPr>
            <a:r>
              <a:rPr lang="en-US" sz="2000" dirty="0" smtClean="0"/>
              <a:t>The following lease provisions are legal:</a:t>
            </a:r>
          </a:p>
          <a:p>
            <a:pPr marL="0" indent="0">
              <a:buNone/>
            </a:pPr>
            <a:endParaRPr lang="en-US" sz="2000" dirty="0"/>
          </a:p>
          <a:p>
            <a:pPr marL="0" indent="0">
              <a:buNone/>
            </a:pPr>
            <a:r>
              <a:rPr lang="en-US" sz="2000" dirty="0" smtClean="0"/>
              <a:t>		Requiring renter’s insurance</a:t>
            </a:r>
          </a:p>
          <a:p>
            <a:pPr marL="0" indent="0">
              <a:buNone/>
            </a:pPr>
            <a:r>
              <a:rPr lang="en-US" sz="2000" dirty="0"/>
              <a:t>	</a:t>
            </a:r>
            <a:r>
              <a:rPr lang="en-US" sz="2000" dirty="0" smtClean="0"/>
              <a:t>	Not allowing subleases</a:t>
            </a:r>
          </a:p>
          <a:p>
            <a:pPr marL="0" indent="0">
              <a:buNone/>
            </a:pPr>
            <a:r>
              <a:rPr lang="en-US" sz="2000" dirty="0"/>
              <a:t>	</a:t>
            </a:r>
            <a:r>
              <a:rPr lang="en-US" sz="2000" dirty="0" smtClean="0"/>
              <a:t>	Requiring keys for unit</a:t>
            </a:r>
          </a:p>
          <a:p>
            <a:pPr marL="0" indent="0">
              <a:buNone/>
            </a:pPr>
            <a:r>
              <a:rPr lang="en-US" sz="2000" dirty="0"/>
              <a:t>	</a:t>
            </a:r>
            <a:r>
              <a:rPr lang="en-US" sz="2000" dirty="0" smtClean="0"/>
              <a:t>	No smoking in your unit or common areas</a:t>
            </a:r>
          </a:p>
          <a:p>
            <a:pPr marL="0" indent="0">
              <a:buNone/>
            </a:pPr>
            <a:r>
              <a:rPr lang="en-US" sz="2000" dirty="0"/>
              <a:t>	</a:t>
            </a:r>
            <a:r>
              <a:rPr lang="en-US" sz="2000" dirty="0" smtClean="0"/>
              <a:t>	</a:t>
            </a:r>
          </a:p>
          <a:p>
            <a:pPr marL="0" indent="0">
              <a:buNone/>
            </a:pPr>
            <a:r>
              <a:rPr lang="en-US" sz="2000" dirty="0" smtClean="0"/>
              <a:t>Provisions which violate the law are not legal, even if tenant agreed to them.</a:t>
            </a:r>
          </a:p>
          <a:p>
            <a:pPr marL="0" indent="0">
              <a:buNone/>
            </a:pPr>
            <a:endParaRPr lang="en-US" sz="2000" dirty="0"/>
          </a:p>
          <a:p>
            <a:pPr marL="0" indent="0">
              <a:buNone/>
            </a:pPr>
            <a:r>
              <a:rPr lang="en-US" sz="2000" dirty="0" smtClean="0"/>
              <a:t>Side agreements for housing services are legal, but should be in a separate document.</a:t>
            </a:r>
          </a:p>
          <a:p>
            <a:pPr marL="0" indent="0">
              <a:buNone/>
            </a:pPr>
            <a:endParaRPr lang="en-US" sz="2000" dirty="0"/>
          </a:p>
          <a:p>
            <a:pPr marL="0" indent="0">
              <a:buNone/>
            </a:pPr>
            <a:r>
              <a:rPr lang="en-US" sz="2000" dirty="0" smtClean="0"/>
              <a:t>Once the lease is signed, a landlord cannot make unilateral changes.</a:t>
            </a:r>
          </a:p>
          <a:p>
            <a:pPr marL="0" indent="0">
              <a:buNone/>
            </a:pPr>
            <a:r>
              <a:rPr lang="en-US" sz="2000" dirty="0" smtClean="0"/>
              <a:t>	</a:t>
            </a:r>
            <a:endParaRPr lang="en-US" dirty="0"/>
          </a:p>
        </p:txBody>
      </p:sp>
      <p:sp>
        <p:nvSpPr>
          <p:cNvPr id="4" name="Date Placeholder 3"/>
          <p:cNvSpPr>
            <a:spLocks noGrp="1"/>
          </p:cNvSpPr>
          <p:nvPr>
            <p:ph type="dt" sz="half" idx="10"/>
          </p:nvPr>
        </p:nvSpPr>
        <p:spPr>
          <a:xfrm>
            <a:off x="457200" y="18288"/>
            <a:ext cx="5943600" cy="329184"/>
          </a:xfrm>
        </p:spPr>
        <p:txBody>
          <a:bodyPr/>
          <a:lstStyle/>
          <a:p>
            <a:r>
              <a:rPr lang="en-US" dirty="0" smtClean="0"/>
              <a:t>City of West Hollywood - Rent Stabilization &amp; Housing Division - (323) 848-6450</a:t>
            </a:r>
            <a:endParaRPr lang="en-US" dirty="0"/>
          </a:p>
        </p:txBody>
      </p:sp>
      <p:sp>
        <p:nvSpPr>
          <p:cNvPr id="5" name="Slide Number Placeholder 4"/>
          <p:cNvSpPr>
            <a:spLocks noGrp="1"/>
          </p:cNvSpPr>
          <p:nvPr>
            <p:ph type="sldNum" sz="quarter" idx="12"/>
          </p:nvPr>
        </p:nvSpPr>
        <p:spPr/>
        <p:txBody>
          <a:bodyPr/>
          <a:lstStyle/>
          <a:p>
            <a:fld id="{B932AE54-C7EB-4431-ADEB-1EE13A50C741}" type="slidenum">
              <a:rPr lang="en-US" smtClean="0"/>
              <a:t>7</a:t>
            </a:fld>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3920" y="6035040"/>
            <a:ext cx="556953" cy="51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8458200" y="6629400"/>
            <a:ext cx="588623" cy="338554"/>
          </a:xfrm>
          <a:prstGeom prst="rect">
            <a:avLst/>
          </a:prstGeom>
        </p:spPr>
        <p:txBody>
          <a:bodyPr wrap="none">
            <a:spAutoFit/>
          </a:bodyPr>
          <a:lstStyle/>
          <a:p>
            <a:pPr lvl="0"/>
            <a:r>
              <a:rPr lang="en-US" sz="800" dirty="0" smtClean="0">
                <a:solidFill>
                  <a:prstClr val="black"/>
                </a:solidFill>
              </a:rPr>
              <a:t>2/5/2019</a:t>
            </a:r>
          </a:p>
          <a:p>
            <a:pPr lvl="0"/>
            <a:endParaRPr lang="en-US" sz="800" dirty="0">
              <a:solidFill>
                <a:prstClr val="black"/>
              </a:solidFill>
            </a:endParaRPr>
          </a:p>
        </p:txBody>
      </p:sp>
    </p:spTree>
    <p:extLst>
      <p:ext uri="{BB962C8B-B14F-4D97-AF65-F5344CB8AC3E}">
        <p14:creationId xmlns:p14="http://schemas.microsoft.com/office/powerpoint/2010/main" val="2209787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989" y="685800"/>
            <a:ext cx="4488611" cy="380999"/>
          </a:xfrm>
        </p:spPr>
        <p:txBody>
          <a:bodyPr>
            <a:noAutofit/>
          </a:bodyPr>
          <a:lstStyle/>
          <a:p>
            <a:r>
              <a:rPr lang="en-US" sz="3200" dirty="0" smtClean="0"/>
              <a:t>At the start of the tenancy</a:t>
            </a:r>
            <a:endParaRPr lang="en-US" sz="3200" dirty="0"/>
          </a:p>
        </p:txBody>
      </p:sp>
      <p:sp>
        <p:nvSpPr>
          <p:cNvPr id="8" name="TextBox 7"/>
          <p:cNvSpPr txBox="1"/>
          <p:nvPr/>
        </p:nvSpPr>
        <p:spPr>
          <a:xfrm>
            <a:off x="311989" y="1524000"/>
            <a:ext cx="4800600" cy="4416594"/>
          </a:xfrm>
          <a:prstGeom prst="rect">
            <a:avLst/>
          </a:prstGeom>
          <a:noFill/>
        </p:spPr>
        <p:txBody>
          <a:bodyPr wrap="square" rtlCol="0">
            <a:spAutoFit/>
          </a:bodyPr>
          <a:lstStyle/>
          <a:p>
            <a:pPr algn="just"/>
            <a:r>
              <a:rPr lang="en-US" sz="1900" dirty="0" smtClean="0"/>
              <a:t>Landlord collects first month’s rent and a security deposit (e.g. damage deposit, cleaning deposit, key deposit, last month’s rent) not to exceed a total of two months rent for an unfurnished unit.</a:t>
            </a:r>
          </a:p>
          <a:p>
            <a:pPr algn="just"/>
            <a:endParaRPr lang="en-US" sz="1900" dirty="0"/>
          </a:p>
          <a:p>
            <a:pPr algn="just"/>
            <a:r>
              <a:rPr lang="en-US" sz="1900" dirty="0" smtClean="0"/>
              <a:t>Deposit may not be increased during the tenancy.</a:t>
            </a:r>
          </a:p>
          <a:p>
            <a:pPr algn="just"/>
            <a:endParaRPr lang="en-US" sz="1900" dirty="0"/>
          </a:p>
          <a:p>
            <a:pPr algn="just"/>
            <a:r>
              <a:rPr lang="en-US" sz="1900" dirty="0" smtClean="0"/>
              <a:t>Tenant will be asked to sign a Re-Registration of New Tenancy form.  Its purpose is to provide information to the City about the new tenancy.</a:t>
            </a:r>
          </a:p>
          <a:p>
            <a:pPr marL="285750" indent="-285750" algn="just">
              <a:buFont typeface="Wingdings" panose="05000000000000000000" pitchFamily="2" charset="2"/>
              <a:buChar char="ü"/>
            </a:pPr>
            <a:endParaRPr lang="en-US" sz="800" dirty="0" smtClean="0"/>
          </a:p>
          <a:p>
            <a:pPr marL="285750" indent="-285750" algn="just">
              <a:buFont typeface="Arial" pitchFamily="34" charset="0"/>
              <a:buChar char="•"/>
            </a:pPr>
            <a:endParaRPr lang="en-US" sz="800" dirty="0" smtClean="0"/>
          </a:p>
          <a:p>
            <a:pPr marL="285750" indent="-285750" algn="just">
              <a:buFont typeface="Wingdings" pitchFamily="2" charset="2"/>
              <a:buChar char="v"/>
            </a:pPr>
            <a:endParaRPr lang="en-US" dirty="0"/>
          </a:p>
        </p:txBody>
      </p:sp>
      <p:sp>
        <p:nvSpPr>
          <p:cNvPr id="12" name="Slide Number Placeholder 11"/>
          <p:cNvSpPr>
            <a:spLocks noGrp="1"/>
          </p:cNvSpPr>
          <p:nvPr>
            <p:ph type="sldNum" sz="quarter" idx="12"/>
          </p:nvPr>
        </p:nvSpPr>
        <p:spPr/>
        <p:txBody>
          <a:bodyPr/>
          <a:lstStyle/>
          <a:p>
            <a:fld id="{B932AE54-C7EB-4431-ADEB-1EE13A50C741}" type="slidenum">
              <a:rPr lang="en-US" smtClean="0"/>
              <a:t>8</a:t>
            </a:fld>
            <a:endParaRPr lang="en-US" dirty="0"/>
          </a:p>
        </p:txBody>
      </p:sp>
      <p:sp>
        <p:nvSpPr>
          <p:cNvPr id="18" name="Date Placeholder 10"/>
          <p:cNvSpPr>
            <a:spLocks noGrp="1"/>
          </p:cNvSpPr>
          <p:nvPr>
            <p:ph type="dt" sz="half" idx="10"/>
          </p:nvPr>
        </p:nvSpPr>
        <p:spPr>
          <a:xfrm>
            <a:off x="0" y="76200"/>
            <a:ext cx="5791200" cy="252984"/>
          </a:xfrm>
        </p:spPr>
        <p:txBody>
          <a:bodyPr/>
          <a:lstStyle/>
          <a:p>
            <a:r>
              <a:rPr lang="en-US" sz="1000" dirty="0" smtClean="0"/>
              <a:t>City of West Hollywood - Rent Stabilization &amp; Housing Division - (323) 848-6450</a:t>
            </a:r>
            <a:endParaRPr lang="en-US" sz="1000" dirty="0"/>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3920" y="6035040"/>
            <a:ext cx="556953" cy="51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weho.org\wh\Desktops\descobedo\Re-Re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7829" y="838200"/>
            <a:ext cx="3808111" cy="49281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8458200" y="6629400"/>
            <a:ext cx="588623" cy="338554"/>
          </a:xfrm>
          <a:prstGeom prst="rect">
            <a:avLst/>
          </a:prstGeom>
        </p:spPr>
        <p:txBody>
          <a:bodyPr wrap="none">
            <a:spAutoFit/>
          </a:bodyPr>
          <a:lstStyle/>
          <a:p>
            <a:pPr lvl="0"/>
            <a:r>
              <a:rPr lang="en-US" sz="800" dirty="0" smtClean="0">
                <a:solidFill>
                  <a:prstClr val="black"/>
                </a:solidFill>
              </a:rPr>
              <a:t>2/5/2019</a:t>
            </a:r>
          </a:p>
          <a:p>
            <a:pPr lvl="0"/>
            <a:endParaRPr lang="en-US" sz="800" dirty="0">
              <a:solidFill>
                <a:prstClr val="black"/>
              </a:solidFill>
            </a:endParaRPr>
          </a:p>
        </p:txBody>
      </p:sp>
    </p:spTree>
    <p:extLst>
      <p:ext uri="{BB962C8B-B14F-4D97-AF65-F5344CB8AC3E}">
        <p14:creationId xmlns:p14="http://schemas.microsoft.com/office/powerpoint/2010/main" val="3878825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990600"/>
          </a:xfrm>
        </p:spPr>
        <p:txBody>
          <a:bodyPr>
            <a:normAutofit/>
          </a:bodyPr>
          <a:lstStyle/>
          <a:p>
            <a:r>
              <a:rPr lang="en-US" sz="3200" dirty="0" smtClean="0"/>
              <a:t>Security Deposit Interest</a:t>
            </a:r>
            <a:endParaRPr lang="en-US" sz="3200" dirty="0"/>
          </a:p>
        </p:txBody>
      </p:sp>
      <p:sp>
        <p:nvSpPr>
          <p:cNvPr id="3" name="Content Placeholder 2"/>
          <p:cNvSpPr>
            <a:spLocks noGrp="1"/>
          </p:cNvSpPr>
          <p:nvPr>
            <p:ph idx="1"/>
          </p:nvPr>
        </p:nvSpPr>
        <p:spPr>
          <a:xfrm>
            <a:off x="381000" y="1770766"/>
            <a:ext cx="5638800" cy="4114800"/>
          </a:xfrm>
        </p:spPr>
        <p:txBody>
          <a:bodyPr>
            <a:normAutofit/>
          </a:bodyPr>
          <a:lstStyle/>
          <a:p>
            <a:pPr marL="0" indent="0">
              <a:buNone/>
            </a:pPr>
            <a:r>
              <a:rPr lang="en-US" sz="2000" dirty="0" smtClean="0"/>
              <a:t>Landlords are obligated to pay tenants interest annually on deposits they are holding.</a:t>
            </a:r>
          </a:p>
          <a:p>
            <a:pPr marL="0" indent="0">
              <a:buNone/>
            </a:pPr>
            <a:endParaRPr lang="en-US" sz="2000" dirty="0" smtClean="0"/>
          </a:p>
          <a:p>
            <a:pPr marL="0" indent="0">
              <a:buNone/>
            </a:pPr>
            <a:r>
              <a:rPr lang="en-US" sz="2000" dirty="0" smtClean="0"/>
              <a:t>Interest rate is calculated by taking the regular savings account rate paid by five local banks on July 1, averaging it, and rounding to the nearest one-quarter of one-percent.</a:t>
            </a:r>
          </a:p>
          <a:p>
            <a:pPr marL="0" indent="0">
              <a:buNone/>
            </a:pPr>
            <a:endParaRPr lang="en-US" sz="2000" dirty="0"/>
          </a:p>
          <a:p>
            <a:pPr marL="0" indent="0">
              <a:buNone/>
            </a:pPr>
            <a:r>
              <a:rPr lang="en-US" sz="2000" dirty="0" smtClean="0"/>
              <a:t>This formula has resulted in an interest rate of </a:t>
            </a:r>
            <a:r>
              <a:rPr lang="en-US" sz="2000" b="1" u="sng" dirty="0" smtClean="0"/>
              <a:t>0%</a:t>
            </a:r>
            <a:r>
              <a:rPr lang="en-US" sz="2000" dirty="0" smtClean="0"/>
              <a:t> for deposits held since 2012.</a:t>
            </a:r>
            <a:endParaRPr lang="en-US" sz="2000" b="1" u="sng" dirty="0" smtClean="0"/>
          </a:p>
          <a:p>
            <a:pPr marL="0" indent="0">
              <a:buNone/>
            </a:pPr>
            <a:endParaRPr lang="en-US" dirty="0"/>
          </a:p>
        </p:txBody>
      </p:sp>
      <p:sp>
        <p:nvSpPr>
          <p:cNvPr id="4" name="Date Placeholder 3"/>
          <p:cNvSpPr>
            <a:spLocks noGrp="1"/>
          </p:cNvSpPr>
          <p:nvPr>
            <p:ph type="dt" sz="half" idx="10"/>
          </p:nvPr>
        </p:nvSpPr>
        <p:spPr>
          <a:xfrm>
            <a:off x="457200" y="18288"/>
            <a:ext cx="6400800" cy="329184"/>
          </a:xfrm>
        </p:spPr>
        <p:txBody>
          <a:bodyPr/>
          <a:lstStyle/>
          <a:p>
            <a:r>
              <a:rPr lang="en-US" smtClean="0"/>
              <a:t>City of West Hollywood - Rent Stabilization &amp; Housing Division - (323) 848-6450</a:t>
            </a:r>
            <a:endParaRPr lang="en-US" dirty="0"/>
          </a:p>
        </p:txBody>
      </p:sp>
      <p:sp>
        <p:nvSpPr>
          <p:cNvPr id="5" name="Slide Number Placeholder 4"/>
          <p:cNvSpPr>
            <a:spLocks noGrp="1"/>
          </p:cNvSpPr>
          <p:nvPr>
            <p:ph type="sldNum" sz="quarter" idx="12"/>
          </p:nvPr>
        </p:nvSpPr>
        <p:spPr/>
        <p:txBody>
          <a:bodyPr/>
          <a:lstStyle/>
          <a:p>
            <a:fld id="{B932AE54-C7EB-4431-ADEB-1EE13A50C741}" type="slidenum">
              <a:rPr lang="en-US" smtClean="0"/>
              <a:t>9</a:t>
            </a:fld>
            <a:endParaRPr lang="en-US" dirty="0"/>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1040" y="6126480"/>
            <a:ext cx="556953" cy="51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8458200" y="6629400"/>
            <a:ext cx="588623" cy="338554"/>
          </a:xfrm>
          <a:prstGeom prst="rect">
            <a:avLst/>
          </a:prstGeom>
        </p:spPr>
        <p:txBody>
          <a:bodyPr wrap="none">
            <a:spAutoFit/>
          </a:bodyPr>
          <a:lstStyle/>
          <a:p>
            <a:pPr lvl="0"/>
            <a:r>
              <a:rPr lang="en-US" sz="800" dirty="0" smtClean="0">
                <a:solidFill>
                  <a:prstClr val="black"/>
                </a:solidFill>
              </a:rPr>
              <a:t>2/5/2019</a:t>
            </a:r>
          </a:p>
          <a:p>
            <a:pPr lvl="0"/>
            <a:endParaRPr lang="en-US" sz="800" dirty="0">
              <a:solidFill>
                <a:prstClr val="black"/>
              </a:solidFill>
            </a:endParaRPr>
          </a:p>
        </p:txBody>
      </p:sp>
    </p:spTree>
    <p:extLst>
      <p:ext uri="{BB962C8B-B14F-4D97-AF65-F5344CB8AC3E}">
        <p14:creationId xmlns:p14="http://schemas.microsoft.com/office/powerpoint/2010/main" val="1961588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12452</TotalTime>
  <Words>3306</Words>
  <Application>Microsoft Office PowerPoint</Application>
  <PresentationFormat>On-screen Show (4:3)</PresentationFormat>
  <Paragraphs>496</Paragraphs>
  <Slides>31</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Clarity</vt:lpstr>
      <vt:lpstr>Acrobat Document</vt:lpstr>
      <vt:lpstr>Tenant Basics</vt:lpstr>
      <vt:lpstr>Important Note:</vt:lpstr>
      <vt:lpstr>Tenant Basics Outline - Part 1</vt:lpstr>
      <vt:lpstr>Finding an apartment</vt:lpstr>
      <vt:lpstr>Agreeing to rent</vt:lpstr>
      <vt:lpstr>Leases</vt:lpstr>
      <vt:lpstr>Leases – cont’d.</vt:lpstr>
      <vt:lpstr>At the start of the tenancy</vt:lpstr>
      <vt:lpstr>Security Deposit Interest</vt:lpstr>
      <vt:lpstr>Moving-in</vt:lpstr>
      <vt:lpstr>PowerPoint Presentation</vt:lpstr>
      <vt:lpstr>Rent payments</vt:lpstr>
      <vt:lpstr>Registration fee pass-through </vt:lpstr>
      <vt:lpstr>Registration fee rebate</vt:lpstr>
      <vt:lpstr>Rent increases</vt:lpstr>
      <vt:lpstr>Rent increases – cont’d.</vt:lpstr>
      <vt:lpstr>Maintenance standards</vt:lpstr>
      <vt:lpstr>Housing services</vt:lpstr>
      <vt:lpstr>Landlord’s right to enter unit</vt:lpstr>
      <vt:lpstr>Get to know your neighbor</vt:lpstr>
      <vt:lpstr>Emergency preparedness</vt:lpstr>
      <vt:lpstr>What to put in your emergency kit</vt:lpstr>
      <vt:lpstr>Make a disaster plan</vt:lpstr>
      <vt:lpstr>Notice to move out</vt:lpstr>
      <vt:lpstr>Some tenants stay, some go</vt:lpstr>
      <vt:lpstr>Security deposit settlement</vt:lpstr>
      <vt:lpstr>Security deposit settlement – cont’d.</vt:lpstr>
      <vt:lpstr>Security deposit settlement – cont’d.</vt:lpstr>
      <vt:lpstr>PowerPoint Presentation</vt:lpstr>
      <vt:lpstr>PowerPoint Presentation</vt:lpstr>
      <vt:lpstr>Contact Us:</vt:lpstr>
    </vt:vector>
  </TitlesOfParts>
  <Company>City of West Hollywood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Tenants 101</dc:title>
  <dc:creator>bdministrator</dc:creator>
  <cp:lastModifiedBy>Yellena Orloff</cp:lastModifiedBy>
  <cp:revision>290</cp:revision>
  <cp:lastPrinted>2019-02-05T19:49:13Z</cp:lastPrinted>
  <dcterms:created xsi:type="dcterms:W3CDTF">2013-02-19T21:18:39Z</dcterms:created>
  <dcterms:modified xsi:type="dcterms:W3CDTF">2019-02-05T22:12:04Z</dcterms:modified>
</cp:coreProperties>
</file>