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72" r:id="rId1"/>
  </p:sldMasterIdLst>
  <p:notesMasterIdLst>
    <p:notesMasterId r:id="rId19"/>
  </p:notesMasterIdLst>
  <p:handoutMasterIdLst>
    <p:handoutMasterId r:id="rId20"/>
  </p:handoutMasterIdLst>
  <p:sldIdLst>
    <p:sldId id="256" r:id="rId2"/>
    <p:sldId id="278" r:id="rId3"/>
    <p:sldId id="279" r:id="rId4"/>
    <p:sldId id="259" r:id="rId5"/>
    <p:sldId id="261" r:id="rId6"/>
    <p:sldId id="264" r:id="rId7"/>
    <p:sldId id="265" r:id="rId8"/>
    <p:sldId id="267" r:id="rId9"/>
    <p:sldId id="268" r:id="rId10"/>
    <p:sldId id="273" r:id="rId11"/>
    <p:sldId id="269" r:id="rId12"/>
    <p:sldId id="270" r:id="rId13"/>
    <p:sldId id="280" r:id="rId14"/>
    <p:sldId id="282" r:id="rId15"/>
    <p:sldId id="271" r:id="rId16"/>
    <p:sldId id="275" r:id="rId17"/>
    <p:sldId id="276"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B79254-6475-4ACC-925C-921661813DA6}">
          <p14:sldIdLst>
            <p14:sldId id="256"/>
            <p14:sldId id="278"/>
            <p14:sldId id="279"/>
          </p14:sldIdLst>
        </p14:section>
        <p14:section name="Untitled Section" id="{AE73BC4F-94F3-46DD-8132-DD4CF703DA27}">
          <p14:sldIdLst>
            <p14:sldId id="259"/>
            <p14:sldId id="261"/>
            <p14:sldId id="264"/>
            <p14:sldId id="265"/>
          </p14:sldIdLst>
        </p14:section>
        <p14:section name="Untitled Section" id="{5FECE2E4-03CE-417B-BF0B-8E2A42D95029}">
          <p14:sldIdLst>
            <p14:sldId id="267"/>
            <p14:sldId id="268"/>
            <p14:sldId id="273"/>
            <p14:sldId id="269"/>
            <p14:sldId id="270"/>
            <p14:sldId id="280"/>
            <p14:sldId id="282"/>
            <p14:sldId id="271"/>
            <p14:sldId id="275"/>
            <p14:sldId id="27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514" autoAdjust="0"/>
  </p:normalViewPr>
  <p:slideViewPr>
    <p:cSldViewPr>
      <p:cViewPr>
        <p:scale>
          <a:sx n="110" d="100"/>
          <a:sy n="110" d="100"/>
        </p:scale>
        <p:origin x="-1644" y="-96"/>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8DCA224-37D0-4F9C-BA38-0A681063DCAB}" type="slidenum">
              <a:rPr lang="en-US" smtClean="0"/>
              <a:t>‹#›</a:t>
            </a:fld>
            <a:endParaRPr lang="en-US" dirty="0"/>
          </a:p>
        </p:txBody>
      </p:sp>
    </p:spTree>
    <p:extLst>
      <p:ext uri="{BB962C8B-B14F-4D97-AF65-F5344CB8AC3E}">
        <p14:creationId xmlns:p14="http://schemas.microsoft.com/office/powerpoint/2010/main" val="55615277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r>
              <a:rPr lang="en-US" smtClean="0"/>
              <a:t>02/05/2014</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r>
              <a:rPr lang="en-US" smtClean="0"/>
              <a:t>02/05/2014</a:t>
            </a: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6EED6B74-1145-4B8F-96DA-95EE07C2B280}" type="slidenum">
              <a:rPr lang="en-US" smtClean="0"/>
              <a:t>‹#›</a:t>
            </a:fld>
            <a:endParaRPr lang="en-US" dirty="0"/>
          </a:p>
        </p:txBody>
      </p:sp>
    </p:spTree>
    <p:extLst>
      <p:ext uri="{BB962C8B-B14F-4D97-AF65-F5344CB8AC3E}">
        <p14:creationId xmlns:p14="http://schemas.microsoft.com/office/powerpoint/2010/main" val="2661503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3700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86000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32703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12"/>
          </p:nvPr>
        </p:nvSpPr>
        <p:spPr/>
        <p:txBody>
          <a:bodyPr/>
          <a:lstStyle/>
          <a:p>
            <a:fld id="{B932AE54-C7EB-4431-ADEB-1EE13A50C741}"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8" name="Footer Placeholder 7"/>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9" name="Slide Number Placeholder 8"/>
          <p:cNvSpPr>
            <a:spLocks noGrp="1"/>
          </p:cNvSpPr>
          <p:nvPr>
            <p:ph type="sldNum" sz="quarter" idx="12"/>
          </p:nvPr>
        </p:nvSpPr>
        <p:spPr/>
        <p:txBody>
          <a:bodyPr/>
          <a:lstStyle/>
          <a:p>
            <a:fld id="{B932AE54-C7EB-4431-ADEB-1EE13A50C741}"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4" name="Footer Placeholder 3"/>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5" name="Slide Number Placeholder 4"/>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3" name="Footer Placeholder 2"/>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4" name="Slide Number Placeholder 3"/>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City of West Hollywood - Rent Stabilization &amp; Housing Division - (323) 848-6450</a:t>
            </a:r>
            <a:endParaRPr lang="en-US" dirty="0"/>
          </a:p>
        </p:txBody>
      </p:sp>
      <p:sp>
        <p:nvSpPr>
          <p:cNvPr id="6" name="Footer Placeholder 5"/>
          <p:cNvSpPr>
            <a:spLocks noGrp="1"/>
          </p:cNvSpPr>
          <p:nvPr>
            <p:ph type="ftr" sz="quarter" idx="11"/>
          </p:nvPr>
        </p:nvSpPr>
        <p:spPr/>
        <p:txBody>
          <a:bodyPr/>
          <a:lstStyle/>
          <a:p>
            <a:r>
              <a:rPr lang="en-US" dirty="0" smtClean="0"/>
              <a:t>City of  West Hollywood      Rent Stabilization and Housing Division      323-848-6450</a:t>
            </a:r>
            <a:endParaRPr lang="en-US" dirty="0"/>
          </a:p>
        </p:txBody>
      </p:sp>
      <p:sp>
        <p:nvSpPr>
          <p:cNvPr id="7" name="Slide Number Placeholder 6"/>
          <p:cNvSpPr>
            <a:spLocks noGrp="1"/>
          </p:cNvSpPr>
          <p:nvPr>
            <p:ph type="sldNum" sz="quarter" idx="12"/>
          </p:nvPr>
        </p:nvSpPr>
        <p:spPr/>
        <p:txBody>
          <a:bodyPr/>
          <a:lstStyle/>
          <a:p>
            <a:fld id="{B932AE54-C7EB-4431-ADEB-1EE13A50C74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r>
              <a:rPr lang="en-US" smtClean="0"/>
              <a:t>City of West Hollywood - Rent Stabilization &amp; Housing Division - (323) 848-6450</a:t>
            </a:r>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n-US" dirty="0" smtClean="0"/>
              <a:t>City of  West Hollywood      Rent Stabilization and Housing Division      323-848-6450</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932AE54-C7EB-4431-ADEB-1EE13A50C74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273" r:id="rId1"/>
    <p:sldLayoutId id="2147484274" r:id="rId2"/>
    <p:sldLayoutId id="2147484275" r:id="rId3"/>
    <p:sldLayoutId id="2147484276" r:id="rId4"/>
    <p:sldLayoutId id="2147484277" r:id="rId5"/>
    <p:sldLayoutId id="2147484278" r:id="rId6"/>
    <p:sldLayoutId id="2147484279" r:id="rId7"/>
    <p:sldLayoutId id="2147484280" r:id="rId8"/>
    <p:sldLayoutId id="2147484281" r:id="rId9"/>
    <p:sldLayoutId id="2147484282" r:id="rId10"/>
    <p:sldLayoutId id="2147484283" r:id="rId11"/>
  </p:sldLayoutIdLst>
  <p:hf hdr="0" ft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weho.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lawestvector.org/" TargetMode="External"/><Relationship Id="rId5" Type="http://schemas.openxmlformats.org/officeDocument/2006/relationships/hyperlink" Target="http://www.lasd.org/lasdservices.html" TargetMode="External"/><Relationship Id="rId4" Type="http://schemas.openxmlformats.org/officeDocument/2006/relationships/hyperlink" Target="http://www.lacofd.or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RSD@weho.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Tenants 101</a:t>
            </a:r>
            <a:endParaRPr lang="en-US" dirty="0"/>
          </a:p>
        </p:txBody>
      </p:sp>
      <p:sp>
        <p:nvSpPr>
          <p:cNvPr id="3" name="Subtitle 2"/>
          <p:cNvSpPr>
            <a:spLocks noGrp="1"/>
          </p:cNvSpPr>
          <p:nvPr>
            <p:ph type="subTitle" idx="1"/>
          </p:nvPr>
        </p:nvSpPr>
        <p:spPr/>
        <p:txBody>
          <a:bodyPr/>
          <a:lstStyle/>
          <a:p>
            <a:r>
              <a:rPr lang="en-US" dirty="0" smtClean="0"/>
              <a:t>The rights and responsibilities of renters in the City of West Hollywood</a:t>
            </a:r>
            <a:endParaRPr lang="en-US" dirty="0"/>
          </a:p>
        </p:txBody>
      </p:sp>
      <p:sp>
        <p:nvSpPr>
          <p:cNvPr id="7" name="Rectangle 6"/>
          <p:cNvSpPr/>
          <p:nvPr/>
        </p:nvSpPr>
        <p:spPr>
          <a:xfrm>
            <a:off x="8458200" y="6629400"/>
            <a:ext cx="646331" cy="338554"/>
          </a:xfrm>
          <a:prstGeom prst="rect">
            <a:avLst/>
          </a:prstGeom>
        </p:spPr>
        <p:txBody>
          <a:bodyPr wrap="none">
            <a:spAutoFit/>
          </a:bodyPr>
          <a:lstStyle/>
          <a:p>
            <a:pPr lvl="0"/>
            <a:r>
              <a:rPr lang="en-US" sz="800" dirty="0" smtClean="0">
                <a:solidFill>
                  <a:prstClr val="black"/>
                </a:solidFill>
              </a:rPr>
              <a:t>1/26/2016</a:t>
            </a:r>
          </a:p>
          <a:p>
            <a:pPr lvl="0"/>
            <a:endParaRPr lang="en-US" sz="800" dirty="0">
              <a:solidFill>
                <a:prstClr val="black"/>
              </a:solidFill>
            </a:endParaRPr>
          </a:p>
        </p:txBody>
      </p:sp>
    </p:spTree>
    <p:extLst>
      <p:ext uri="{BB962C8B-B14F-4D97-AF65-F5344CB8AC3E}">
        <p14:creationId xmlns:p14="http://schemas.microsoft.com/office/powerpoint/2010/main" val="11716574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Roommates &amp; Additional Residents</a:t>
            </a:r>
            <a:endParaRPr lang="en-US" sz="3200" dirty="0"/>
          </a:p>
        </p:txBody>
      </p:sp>
      <p:sp>
        <p:nvSpPr>
          <p:cNvPr id="3" name="Content Placeholder 2"/>
          <p:cNvSpPr>
            <a:spLocks noGrp="1"/>
          </p:cNvSpPr>
          <p:nvPr>
            <p:ph idx="1"/>
          </p:nvPr>
        </p:nvSpPr>
        <p:spPr>
          <a:xfrm>
            <a:off x="457200" y="1447800"/>
            <a:ext cx="8229600" cy="4572000"/>
          </a:xfrm>
        </p:spPr>
        <p:txBody>
          <a:bodyPr>
            <a:normAutofit/>
          </a:bodyPr>
          <a:lstStyle/>
          <a:p>
            <a:pPr marL="0" indent="0" algn="just">
              <a:buNone/>
            </a:pPr>
            <a:r>
              <a:rPr lang="en-US" sz="2000" dirty="0" smtClean="0"/>
              <a:t>Lease restrictions regarding the number of occupants are enforceable, except one additional person who is a close family member, spouse or registered domestic partner may move in.</a:t>
            </a:r>
          </a:p>
          <a:p>
            <a:pPr marL="0" indent="0" algn="just">
              <a:buNone/>
            </a:pPr>
            <a:endParaRPr lang="en-US" sz="800" dirty="0" smtClean="0"/>
          </a:p>
          <a:p>
            <a:pPr marL="0" indent="0" algn="just">
              <a:buNone/>
            </a:pPr>
            <a:r>
              <a:rPr lang="en-US" sz="2000" dirty="0" smtClean="0"/>
              <a:t>No additional rent is allowed for an additional person</a:t>
            </a:r>
          </a:p>
          <a:p>
            <a:pPr marL="0" indent="0" algn="just">
              <a:buNone/>
            </a:pPr>
            <a:endParaRPr lang="en-US" sz="800" dirty="0" smtClean="0"/>
          </a:p>
          <a:p>
            <a:pPr marL="0" indent="0" algn="just">
              <a:buNone/>
            </a:pPr>
            <a:r>
              <a:rPr lang="en-US" sz="2000" dirty="0" smtClean="0"/>
              <a:t>Tenants may get a replacement roommate when someone moves out and someone stays.  Landlord may require replacement tenant to meet certain standards, but may not unreasonably withhold consent.</a:t>
            </a:r>
          </a:p>
          <a:p>
            <a:pPr marL="0" indent="0" algn="just">
              <a:buNone/>
            </a:pPr>
            <a:endParaRPr lang="en-US" sz="800" dirty="0" smtClean="0"/>
          </a:p>
          <a:p>
            <a:pPr marL="0" indent="0" algn="just">
              <a:buNone/>
            </a:pPr>
            <a:r>
              <a:rPr lang="en-US" sz="2000" b="1" u="sng" dirty="0" smtClean="0"/>
              <a:t>Important note</a:t>
            </a:r>
            <a:r>
              <a:rPr lang="en-US" sz="2000" dirty="0" smtClean="0"/>
              <a:t>: Be careful when finding a roommate. Subtenants have the same eviction protections under the RSO as tenants.  A 30-day notice to move is not enforceable. There must be a just cause to terminate the roommate’s tenancy.  If the roommate refuses to leave, the only way to force them out is by going to court.</a:t>
            </a:r>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10</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41057156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Evictions and Relocations</a:t>
            </a:r>
            <a:endParaRPr lang="en-US" sz="3200" dirty="0"/>
          </a:p>
        </p:txBody>
      </p:sp>
      <p:sp>
        <p:nvSpPr>
          <p:cNvPr id="3" name="Content Placeholder 2"/>
          <p:cNvSpPr>
            <a:spLocks noGrp="1"/>
          </p:cNvSpPr>
          <p:nvPr>
            <p:ph idx="1"/>
          </p:nvPr>
        </p:nvSpPr>
        <p:spPr>
          <a:xfrm>
            <a:off x="522911" y="1447800"/>
            <a:ext cx="8229600" cy="4876800"/>
          </a:xfrm>
        </p:spPr>
        <p:txBody>
          <a:bodyPr>
            <a:normAutofit lnSpcReduction="10000"/>
          </a:bodyPr>
          <a:lstStyle/>
          <a:p>
            <a:pPr marL="0" indent="0" algn="just">
              <a:buNone/>
            </a:pPr>
            <a:r>
              <a:rPr lang="en-US" sz="2000" dirty="0" smtClean="0"/>
              <a:t>The permissible reasons to terminate or refuse to renew a tenancy are listed in WHMC §17.52 . They fall into two groups: “just cause” evictions and “no fault” evictions</a:t>
            </a:r>
          </a:p>
          <a:p>
            <a:pPr marL="0" indent="0" algn="just">
              <a:buNone/>
            </a:pPr>
            <a:endParaRPr lang="en-US" sz="800" dirty="0" smtClean="0"/>
          </a:p>
          <a:p>
            <a:pPr marL="0" indent="0" algn="just">
              <a:buNone/>
            </a:pPr>
            <a:r>
              <a:rPr lang="en-US" sz="2000" dirty="0" smtClean="0"/>
              <a:t>Just cause evictions occur when the tenant has done something wrong.  Examples are:</a:t>
            </a:r>
          </a:p>
          <a:p>
            <a:pPr lvl="1" algn="just"/>
            <a:r>
              <a:rPr lang="en-US" sz="1800" dirty="0" smtClean="0"/>
              <a:t>Not paying the rent</a:t>
            </a:r>
          </a:p>
          <a:p>
            <a:pPr lvl="1" algn="just"/>
            <a:r>
              <a:rPr lang="en-US" sz="1800" dirty="0" smtClean="0"/>
              <a:t>Violating a valid clause in a lease or rental agreement (e.g. getting a pet when none is allowed, exceeding the number of residents in the agreement)</a:t>
            </a:r>
          </a:p>
          <a:p>
            <a:pPr lvl="1" algn="just"/>
            <a:r>
              <a:rPr lang="en-US" sz="1800" dirty="0" smtClean="0"/>
              <a:t>Refusing to provide the landlord access to the unit</a:t>
            </a:r>
          </a:p>
          <a:p>
            <a:pPr lvl="1" algn="just"/>
            <a:r>
              <a:rPr lang="en-US" sz="1800" dirty="0" smtClean="0"/>
              <a:t>Creating a nuisance</a:t>
            </a:r>
          </a:p>
          <a:p>
            <a:pPr lvl="1" algn="just"/>
            <a:r>
              <a:rPr lang="en-US" sz="1800" dirty="0" smtClean="0"/>
              <a:t>Engaging in illegal activity</a:t>
            </a:r>
          </a:p>
          <a:p>
            <a:pPr marL="274320" lvl="1" indent="0" algn="just">
              <a:buNone/>
            </a:pPr>
            <a:endParaRPr lang="en-US" sz="800" dirty="0"/>
          </a:p>
          <a:p>
            <a:pPr marL="0" lvl="1" indent="0" algn="just">
              <a:buNone/>
            </a:pPr>
            <a:r>
              <a:rPr lang="en-US" dirty="0" smtClean="0"/>
              <a:t>Eviction process is governed by State law and is designed to move forward without the tenant’s cooperation.  The unlawful detainer is filed in Superior Court with a judge or jury making the eviction determination.</a:t>
            </a:r>
          </a:p>
          <a:p>
            <a:pPr marL="274320" lvl="1" indent="0" algn="just">
              <a:buNone/>
            </a:pPr>
            <a:endParaRPr lang="en-US" sz="1800" dirty="0" smtClean="0"/>
          </a:p>
          <a:p>
            <a:pPr lvl="1"/>
            <a:endParaRPr lang="en-US" sz="1800" dirty="0"/>
          </a:p>
          <a:p>
            <a:pPr lvl="1"/>
            <a:endParaRPr lang="en-US" dirty="0"/>
          </a:p>
          <a:p>
            <a:pPr lvl="1"/>
            <a:endParaRPr lang="en-US" dirty="0" smtClean="0"/>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11</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549801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Evictions and Relocations – cont’d</a:t>
            </a:r>
            <a:endParaRPr lang="en-US" sz="3200" dirty="0"/>
          </a:p>
        </p:txBody>
      </p:sp>
      <p:sp>
        <p:nvSpPr>
          <p:cNvPr id="3" name="Content Placeholder 2"/>
          <p:cNvSpPr>
            <a:spLocks noGrp="1"/>
          </p:cNvSpPr>
          <p:nvPr>
            <p:ph idx="1"/>
          </p:nvPr>
        </p:nvSpPr>
        <p:spPr>
          <a:xfrm>
            <a:off x="522911" y="1447800"/>
            <a:ext cx="8229600" cy="4876800"/>
          </a:xfrm>
        </p:spPr>
        <p:txBody>
          <a:bodyPr>
            <a:noAutofit/>
          </a:bodyPr>
          <a:lstStyle/>
          <a:p>
            <a:pPr marL="0" indent="0">
              <a:buNone/>
            </a:pPr>
            <a:r>
              <a:rPr lang="en-US" sz="2000" dirty="0" smtClean="0"/>
              <a:t>No fault evictions occur when a landlord is allowed to force a tenant to move even though the tenant has done nothing wrong.  The RSO strictly limits the circumstances under which no fault evictions are allowed</a:t>
            </a:r>
          </a:p>
          <a:p>
            <a:pPr marL="0" indent="0">
              <a:buNone/>
            </a:pPr>
            <a:endParaRPr lang="en-US" sz="800" dirty="0"/>
          </a:p>
          <a:p>
            <a:pPr marL="0" indent="0">
              <a:buNone/>
            </a:pPr>
            <a:r>
              <a:rPr lang="en-US" sz="2000" dirty="0" smtClean="0"/>
              <a:t>Examples of no fault evictions are:</a:t>
            </a:r>
          </a:p>
          <a:p>
            <a:pPr lvl="1"/>
            <a:r>
              <a:rPr lang="en-US" sz="1800" dirty="0" smtClean="0"/>
              <a:t>Owner occupancy, or occupancy by a close relative of the owner</a:t>
            </a:r>
          </a:p>
          <a:p>
            <a:pPr lvl="1"/>
            <a:r>
              <a:rPr lang="en-US" sz="1800" dirty="0" smtClean="0"/>
              <a:t>Foreclosure on a tenant-occupied single family home or condominium</a:t>
            </a:r>
          </a:p>
          <a:p>
            <a:pPr lvl="1"/>
            <a:r>
              <a:rPr lang="en-US" sz="1800" dirty="0" smtClean="0"/>
              <a:t>Correction of violations</a:t>
            </a:r>
          </a:p>
          <a:p>
            <a:pPr lvl="1"/>
            <a:r>
              <a:rPr lang="en-US" sz="1800" dirty="0" smtClean="0"/>
              <a:t>Withdrawal of rental units from the rental market, sometimes called an “Ellis” eviction.  Rules dictated by California law. </a:t>
            </a:r>
          </a:p>
          <a:p>
            <a:pPr marL="274320" lvl="1" indent="0">
              <a:buNone/>
            </a:pPr>
            <a:endParaRPr lang="en-US" sz="800" dirty="0"/>
          </a:p>
          <a:p>
            <a:pPr marL="0" lvl="1" indent="0">
              <a:buNone/>
            </a:pPr>
            <a:r>
              <a:rPr lang="en-US" dirty="0" smtClean="0"/>
              <a:t>Tenants evicted under a no fault provision of the RSO are given 60 days, 120 days or 1 year to move, depending on circumstances and the basis of the eviction.  Relocation fees must be paid when the notice to move is served.</a:t>
            </a:r>
            <a:endParaRPr lang="en-US" sz="2000" dirty="0"/>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12</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2251633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Term Rentals</a:t>
            </a:r>
            <a:endParaRPr lang="en-US" dirty="0"/>
          </a:p>
        </p:txBody>
      </p:sp>
      <p:sp>
        <p:nvSpPr>
          <p:cNvPr id="3" name="Content Placeholder 2"/>
          <p:cNvSpPr>
            <a:spLocks noGrp="1"/>
          </p:cNvSpPr>
          <p:nvPr>
            <p:ph idx="1"/>
          </p:nvPr>
        </p:nvSpPr>
        <p:spPr/>
        <p:txBody>
          <a:bodyPr>
            <a:normAutofit/>
          </a:bodyPr>
          <a:lstStyle/>
          <a:p>
            <a:pPr marL="0" indent="0">
              <a:buNone/>
            </a:pPr>
            <a:r>
              <a:rPr lang="en-US" u="sng" dirty="0" smtClean="0"/>
              <a:t>19.36.331 Short-Term Vacation Rentals</a:t>
            </a:r>
            <a:endParaRPr lang="en-US" u="sng" dirty="0"/>
          </a:p>
          <a:p>
            <a:endParaRPr lang="en-US" dirty="0" smtClean="0"/>
          </a:p>
          <a:p>
            <a:r>
              <a:rPr lang="en-US" dirty="0" smtClean="0"/>
              <a:t>Renting a dwelling unit or part of a dwelling unit, for a period of 30 days or less is prohibited</a:t>
            </a:r>
          </a:p>
          <a:p>
            <a:endParaRPr lang="en-US" dirty="0" smtClean="0"/>
          </a:p>
          <a:p>
            <a:r>
              <a:rPr lang="en-US" dirty="0" smtClean="0"/>
              <a:t>All rentals must be at least 31 days.</a:t>
            </a:r>
          </a:p>
          <a:p>
            <a:endParaRPr lang="en-US" dirty="0" smtClean="0"/>
          </a:p>
          <a:p>
            <a:r>
              <a:rPr lang="en-US" dirty="0" smtClean="0"/>
              <a:t>Advertising also prohibited.</a:t>
            </a:r>
          </a:p>
          <a:p>
            <a:endParaRPr lang="en-US" dirty="0" smtClean="0"/>
          </a:p>
          <a:p>
            <a:r>
              <a:rPr lang="en-US" dirty="0" smtClean="0"/>
              <a:t>Applies to all dwelling units in West Hollywood.</a:t>
            </a:r>
          </a:p>
        </p:txBody>
      </p:sp>
      <p:sp>
        <p:nvSpPr>
          <p:cNvPr id="4" name="Date Placeholder 3"/>
          <p:cNvSpPr>
            <a:spLocks noGrp="1"/>
          </p:cNvSpPr>
          <p:nvPr>
            <p:ph type="dt" sz="half" idx="10"/>
          </p:nvPr>
        </p:nvSpPr>
        <p:spPr>
          <a:xfrm>
            <a:off x="33068" y="0"/>
            <a:ext cx="5943600" cy="329184"/>
          </a:xfrm>
        </p:spPr>
        <p:txBody>
          <a:bodyPr/>
          <a:lstStyle/>
          <a:p>
            <a:r>
              <a:rPr lang="en-US" sz="1000" dirty="0"/>
              <a:t>City of West Hollywood - Rent Stabilization</a:t>
            </a:r>
            <a:r>
              <a:rPr lang="en-US" sz="1000" b="1" dirty="0"/>
              <a:t> </a:t>
            </a:r>
            <a:r>
              <a:rPr lang="en-US" sz="1000" dirty="0"/>
              <a:t>&amp;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13</a:t>
            </a:fld>
            <a:endParaRPr lang="en-US" dirty="0"/>
          </a:p>
        </p:txBody>
      </p:sp>
      <p:sp>
        <p:nvSpPr>
          <p:cNvPr id="6" name="Rectangle 5"/>
          <p:cNvSpPr/>
          <p:nvPr/>
        </p:nvSpPr>
        <p:spPr>
          <a:xfrm>
            <a:off x="7772401" y="6553672"/>
            <a:ext cx="914399" cy="230832"/>
          </a:xfrm>
          <a:prstGeom prst="rect">
            <a:avLst/>
          </a:prstGeom>
        </p:spPr>
        <p:txBody>
          <a:bodyPr wrap="square">
            <a:spAutoFit/>
          </a:bodyPr>
          <a:lstStyle/>
          <a:p>
            <a:pPr lvl="0">
              <a:spcBef>
                <a:spcPct val="20000"/>
              </a:spcBef>
              <a:buClr>
                <a:srgbClr val="4F81BD"/>
              </a:buClr>
              <a:buSzPct val="85000"/>
            </a:pPr>
            <a:r>
              <a:rPr lang="en-US" sz="900" dirty="0">
                <a:solidFill>
                  <a:prstClr val="black"/>
                </a:solidFill>
              </a:rPr>
              <a:t>1/26/2016</a:t>
            </a:r>
          </a:p>
        </p:txBody>
      </p:sp>
    </p:spTree>
    <p:extLst>
      <p:ext uri="{BB962C8B-B14F-4D97-AF65-F5344CB8AC3E}">
        <p14:creationId xmlns:p14="http://schemas.microsoft.com/office/powerpoint/2010/main" val="1091383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Short Term </a:t>
            </a:r>
            <a:r>
              <a:rPr lang="en-US" dirty="0"/>
              <a:t>Rentals </a:t>
            </a:r>
            <a:r>
              <a:rPr lang="en-US" dirty="0" smtClean="0"/>
              <a:t>- </a:t>
            </a:r>
            <a:r>
              <a:rPr lang="en-US" dirty="0"/>
              <a:t>cont’d.</a:t>
            </a:r>
          </a:p>
        </p:txBody>
      </p:sp>
      <p:sp>
        <p:nvSpPr>
          <p:cNvPr id="3" name="Content Placeholder 2"/>
          <p:cNvSpPr>
            <a:spLocks noGrp="1"/>
          </p:cNvSpPr>
          <p:nvPr>
            <p:ph idx="1"/>
          </p:nvPr>
        </p:nvSpPr>
        <p:spPr/>
        <p:txBody>
          <a:bodyPr>
            <a:normAutofit/>
          </a:bodyPr>
          <a:lstStyle/>
          <a:p>
            <a:pPr marL="0" indent="0">
              <a:buNone/>
            </a:pPr>
            <a:r>
              <a:rPr lang="en-US" u="sng" dirty="0" smtClean="0"/>
              <a:t>19.36.331 Short-Term Vacation Rentals</a:t>
            </a:r>
            <a:endParaRPr lang="en-US" u="sng" dirty="0"/>
          </a:p>
          <a:p>
            <a:r>
              <a:rPr lang="en-US" dirty="0" smtClean="0"/>
              <a:t>Initially there is warning and investigation.</a:t>
            </a:r>
          </a:p>
          <a:p>
            <a:endParaRPr lang="en-US" dirty="0" smtClean="0"/>
          </a:p>
          <a:p>
            <a:r>
              <a:rPr lang="en-US" dirty="0" smtClean="0"/>
              <a:t>After that fines from $250.00, increasing to $850.00 and then referral to the City Prosecutor.</a:t>
            </a:r>
          </a:p>
          <a:p>
            <a:endParaRPr lang="en-US" dirty="0" smtClean="0"/>
          </a:p>
          <a:p>
            <a:r>
              <a:rPr lang="en-US" dirty="0" smtClean="0"/>
              <a:t>Call </a:t>
            </a:r>
            <a:r>
              <a:rPr lang="en-US" smtClean="0"/>
              <a:t>Code Compliance at </a:t>
            </a:r>
            <a:r>
              <a:rPr lang="en-US" dirty="0" smtClean="0"/>
              <a:t>323-848-6505 to file a complaint or ask more questions.</a:t>
            </a:r>
            <a:endParaRPr lang="en-US" dirty="0"/>
          </a:p>
        </p:txBody>
      </p:sp>
      <p:sp>
        <p:nvSpPr>
          <p:cNvPr id="4" name="Date Placeholder 3"/>
          <p:cNvSpPr>
            <a:spLocks noGrp="1"/>
          </p:cNvSpPr>
          <p:nvPr>
            <p:ph type="dt" sz="half" idx="10"/>
          </p:nvPr>
        </p:nvSpPr>
        <p:spPr>
          <a:xfrm>
            <a:off x="33068" y="0"/>
            <a:ext cx="5943600" cy="329184"/>
          </a:xfrm>
        </p:spPr>
        <p:txBody>
          <a:bodyPr/>
          <a:lstStyle/>
          <a:p>
            <a:r>
              <a:rPr lang="en-US" sz="1000" dirty="0"/>
              <a:t>City of West Hollywood - Rent Stabilization</a:t>
            </a:r>
            <a:r>
              <a:rPr lang="en-US" sz="1000" b="1" dirty="0"/>
              <a:t> </a:t>
            </a:r>
            <a:r>
              <a:rPr lang="en-US" sz="1000" dirty="0"/>
              <a:t>&amp; Housing Division - (323) 848-6450</a:t>
            </a:r>
          </a:p>
        </p:txBody>
      </p:sp>
      <p:sp>
        <p:nvSpPr>
          <p:cNvPr id="5" name="Slide Number Placeholder 4"/>
          <p:cNvSpPr>
            <a:spLocks noGrp="1"/>
          </p:cNvSpPr>
          <p:nvPr>
            <p:ph type="sldNum" sz="quarter" idx="12"/>
          </p:nvPr>
        </p:nvSpPr>
        <p:spPr/>
        <p:txBody>
          <a:bodyPr/>
          <a:lstStyle/>
          <a:p>
            <a:fld id="{B932AE54-C7EB-4431-ADEB-1EE13A50C741}" type="slidenum">
              <a:rPr lang="en-US" smtClean="0"/>
              <a:t>14</a:t>
            </a:fld>
            <a:endParaRPr lang="en-US" dirty="0"/>
          </a:p>
        </p:txBody>
      </p:sp>
      <p:sp>
        <p:nvSpPr>
          <p:cNvPr id="6" name="Rectangle 5"/>
          <p:cNvSpPr/>
          <p:nvPr/>
        </p:nvSpPr>
        <p:spPr>
          <a:xfrm>
            <a:off x="7772401" y="6553672"/>
            <a:ext cx="914399" cy="230832"/>
          </a:xfrm>
          <a:prstGeom prst="rect">
            <a:avLst/>
          </a:prstGeom>
        </p:spPr>
        <p:txBody>
          <a:bodyPr wrap="square">
            <a:spAutoFit/>
          </a:bodyPr>
          <a:lstStyle/>
          <a:p>
            <a:pPr lvl="0">
              <a:spcBef>
                <a:spcPct val="20000"/>
              </a:spcBef>
              <a:buClr>
                <a:srgbClr val="4F81BD"/>
              </a:buClr>
              <a:buSzPct val="85000"/>
            </a:pPr>
            <a:r>
              <a:rPr lang="en-US" sz="900" dirty="0">
                <a:solidFill>
                  <a:prstClr val="black"/>
                </a:solidFill>
              </a:rPr>
              <a:t>1/26/2016</a:t>
            </a:r>
          </a:p>
        </p:txBody>
      </p:sp>
    </p:spTree>
    <p:extLst>
      <p:ext uri="{BB962C8B-B14F-4D97-AF65-F5344CB8AC3E}">
        <p14:creationId xmlns:p14="http://schemas.microsoft.com/office/powerpoint/2010/main" val="1955047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Harassment</a:t>
            </a:r>
            <a:endParaRPr lang="en-US" sz="3200" dirty="0"/>
          </a:p>
        </p:txBody>
      </p:sp>
      <p:sp>
        <p:nvSpPr>
          <p:cNvPr id="3" name="Content Placeholder 2"/>
          <p:cNvSpPr>
            <a:spLocks noGrp="1"/>
          </p:cNvSpPr>
          <p:nvPr>
            <p:ph idx="1"/>
          </p:nvPr>
        </p:nvSpPr>
        <p:spPr>
          <a:xfrm>
            <a:off x="457200" y="1447800"/>
            <a:ext cx="8229600" cy="4876800"/>
          </a:xfrm>
        </p:spPr>
        <p:txBody>
          <a:bodyPr>
            <a:normAutofit fontScale="92500" lnSpcReduction="10000"/>
          </a:bodyPr>
          <a:lstStyle/>
          <a:p>
            <a:pPr marL="0" indent="0">
              <a:buNone/>
            </a:pPr>
            <a:r>
              <a:rPr lang="en-US" sz="2000" dirty="0" smtClean="0"/>
              <a:t>RSO prohibits tenant harassment and the Legal Services Division investigates harassment complaints filed by tenants for possible criminal prosecution of the landlord</a:t>
            </a:r>
          </a:p>
          <a:p>
            <a:pPr marL="0" indent="0">
              <a:buNone/>
            </a:pPr>
            <a:endParaRPr lang="en-US" sz="900" dirty="0" smtClean="0"/>
          </a:p>
          <a:p>
            <a:pPr marL="0" indent="0">
              <a:buNone/>
            </a:pPr>
            <a:r>
              <a:rPr lang="en-US" sz="2000" dirty="0" smtClean="0"/>
              <a:t>Harassment is defined as willful behavior with the intention of creating a hostile living environment or cause a reasonable tenant similarly situated to vacate the rental housing unit</a:t>
            </a:r>
          </a:p>
          <a:p>
            <a:pPr marL="0" indent="0">
              <a:buNone/>
            </a:pPr>
            <a:endParaRPr lang="en-US" sz="900" dirty="0" smtClean="0"/>
          </a:p>
          <a:p>
            <a:pPr marL="0" indent="0">
              <a:buNone/>
            </a:pPr>
            <a:r>
              <a:rPr lang="en-US" sz="2000" dirty="0" smtClean="0"/>
              <a:t> A few examples of conduct that may constitute harassment:</a:t>
            </a:r>
          </a:p>
          <a:p>
            <a:pPr lvl="1"/>
            <a:r>
              <a:rPr lang="en-US" sz="1600" dirty="0" smtClean="0"/>
              <a:t>Threatening a tenant, by word or gesture, with physical harm</a:t>
            </a:r>
          </a:p>
          <a:p>
            <a:pPr lvl="1"/>
            <a:r>
              <a:rPr lang="en-US" sz="1600" dirty="0" smtClean="0"/>
              <a:t>Engaging in any act or omission which interferes with the tenant’s right to use and enjoy the rental unit</a:t>
            </a:r>
          </a:p>
          <a:p>
            <a:pPr lvl="1"/>
            <a:r>
              <a:rPr lang="en-US" sz="1600" dirty="0" smtClean="0"/>
              <a:t>Misrepresenting to a tenant that the tenant is required to vacate the unit</a:t>
            </a:r>
          </a:p>
          <a:p>
            <a:pPr lvl="1"/>
            <a:r>
              <a:rPr lang="en-US" sz="1600" dirty="0" smtClean="0"/>
              <a:t>Engaging in abusive conduct through the use of words which are offensive and inherently likely to provoke an immediate violent reaction.</a:t>
            </a:r>
          </a:p>
          <a:p>
            <a:pPr lvl="1"/>
            <a:endParaRPr lang="en-US" sz="800" dirty="0"/>
          </a:p>
          <a:p>
            <a:pPr marL="0" lvl="1" indent="0">
              <a:buNone/>
            </a:pPr>
            <a:r>
              <a:rPr lang="en-US" dirty="0" smtClean="0"/>
              <a:t>Legal Services has the ability to prosecute landlord criminally, so harassment complaint must meet that standard.  Tenant may also sue in Civil Court where the standard is not as high</a:t>
            </a:r>
          </a:p>
          <a:p>
            <a:endParaRPr lang="en-US" sz="2000" dirty="0"/>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15</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727573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0" y="533400"/>
            <a:ext cx="2514600" cy="685800"/>
          </a:xfrm>
        </p:spPr>
        <p:txBody>
          <a:bodyPr>
            <a:normAutofit/>
          </a:bodyPr>
          <a:lstStyle/>
          <a:p>
            <a:r>
              <a:rPr lang="en-US" sz="3200" dirty="0" smtClean="0"/>
              <a:t>Resources</a:t>
            </a:r>
            <a:endParaRPr lang="en-US" sz="3200" dirty="0"/>
          </a:p>
        </p:txBody>
      </p:sp>
      <p:sp>
        <p:nvSpPr>
          <p:cNvPr id="5" name="Content Placeholder 4"/>
          <p:cNvSpPr>
            <a:spLocks noGrp="1"/>
          </p:cNvSpPr>
          <p:nvPr>
            <p:ph idx="1"/>
          </p:nvPr>
        </p:nvSpPr>
        <p:spPr>
          <a:xfrm>
            <a:off x="2667000" y="1447800"/>
            <a:ext cx="3737688" cy="1981200"/>
          </a:xfrm>
        </p:spPr>
        <p:txBody>
          <a:bodyPr>
            <a:noAutofit/>
          </a:bodyPr>
          <a:lstStyle/>
          <a:p>
            <a:pPr marL="0" indent="0">
              <a:buNone/>
            </a:pPr>
            <a:endParaRPr lang="en-US" sz="900" dirty="0" smtClean="0"/>
          </a:p>
          <a:p>
            <a:pPr marL="0" indent="0">
              <a:buNone/>
            </a:pPr>
            <a:r>
              <a:rPr lang="en-US" sz="900" b="1" dirty="0" smtClean="0"/>
              <a:t>AQMD </a:t>
            </a:r>
            <a:r>
              <a:rPr lang="en-US" sz="900" b="1" dirty="0"/>
              <a:t>(Asbestos, </a:t>
            </a:r>
            <a:r>
              <a:rPr lang="en-US" sz="900" b="1" dirty="0" smtClean="0"/>
              <a:t>etc.)</a:t>
            </a:r>
            <a:r>
              <a:rPr lang="en-US" sz="900" dirty="0" smtClean="0"/>
              <a:t>		(</a:t>
            </a:r>
            <a:r>
              <a:rPr lang="en-US" sz="900" dirty="0"/>
              <a:t>800) 288-7664</a:t>
            </a:r>
          </a:p>
          <a:p>
            <a:pPr marL="0" indent="0">
              <a:buNone/>
            </a:pPr>
            <a:r>
              <a:rPr lang="en-US" sz="900" dirty="0"/>
              <a:t>Website: </a:t>
            </a:r>
            <a:r>
              <a:rPr lang="en-US" sz="900" u="sng" dirty="0"/>
              <a:t>http://</a:t>
            </a:r>
            <a:r>
              <a:rPr lang="en-US" sz="900" u="sng" dirty="0" smtClean="0"/>
              <a:t>www.aqmd.gov</a:t>
            </a:r>
            <a:r>
              <a:rPr lang="en-US" sz="900" dirty="0"/>
              <a:t>	</a:t>
            </a:r>
            <a:r>
              <a:rPr lang="en-US" sz="900" dirty="0" smtClean="0"/>
              <a:t>	(</a:t>
            </a:r>
            <a:r>
              <a:rPr lang="en-US" sz="900" dirty="0"/>
              <a:t>909) 396-2327</a:t>
            </a:r>
          </a:p>
          <a:p>
            <a:pPr marL="0" indent="0">
              <a:buNone/>
            </a:pPr>
            <a:r>
              <a:rPr lang="en-US" sz="900" dirty="0"/>
              <a:t>	</a:t>
            </a:r>
          </a:p>
          <a:p>
            <a:pPr marL="0" indent="0">
              <a:buNone/>
            </a:pPr>
            <a:r>
              <a:rPr lang="en-US" sz="900" b="1" dirty="0"/>
              <a:t>City </a:t>
            </a:r>
            <a:r>
              <a:rPr lang="en-US" sz="900" b="1" dirty="0" smtClean="0"/>
              <a:t>Building </a:t>
            </a:r>
            <a:r>
              <a:rPr lang="en-US" sz="900" b="1" dirty="0"/>
              <a:t>&amp; Safety Dept</a:t>
            </a:r>
            <a:r>
              <a:rPr lang="en-US" sz="900" b="1" dirty="0" smtClean="0"/>
              <a:t>.</a:t>
            </a:r>
            <a:r>
              <a:rPr lang="en-US" sz="900" dirty="0"/>
              <a:t>	</a:t>
            </a:r>
            <a:r>
              <a:rPr lang="en-US" sz="900" dirty="0" smtClean="0"/>
              <a:t>	(</a:t>
            </a:r>
            <a:r>
              <a:rPr lang="en-US" sz="900" dirty="0"/>
              <a:t>323) </a:t>
            </a:r>
            <a:r>
              <a:rPr lang="en-US" sz="900" dirty="0" smtClean="0"/>
              <a:t>848-6320</a:t>
            </a:r>
          </a:p>
          <a:p>
            <a:pPr marL="0" indent="0">
              <a:buNone/>
            </a:pPr>
            <a:endParaRPr lang="en-US" sz="900" dirty="0"/>
          </a:p>
          <a:p>
            <a:pPr marL="0" indent="0">
              <a:buNone/>
            </a:pPr>
            <a:r>
              <a:rPr lang="en-US" sz="900" b="1" dirty="0" smtClean="0"/>
              <a:t>City Code </a:t>
            </a:r>
            <a:r>
              <a:rPr lang="en-US" sz="900" b="1" dirty="0"/>
              <a:t>Compliance</a:t>
            </a:r>
            <a:r>
              <a:rPr lang="en-US" sz="900" dirty="0"/>
              <a:t>		(323) 848-6516</a:t>
            </a:r>
          </a:p>
          <a:p>
            <a:pPr marL="0" indent="0">
              <a:buNone/>
            </a:pPr>
            <a:r>
              <a:rPr lang="en-US" sz="900" dirty="0" smtClean="0"/>
              <a:t>Website</a:t>
            </a:r>
            <a:r>
              <a:rPr lang="en-US" sz="900" dirty="0"/>
              <a:t>: </a:t>
            </a:r>
            <a:r>
              <a:rPr lang="en-US" sz="900" dirty="0">
                <a:hlinkClick r:id="rId3"/>
              </a:rPr>
              <a:t>http://</a:t>
            </a:r>
            <a:r>
              <a:rPr lang="en-US" sz="900" dirty="0" smtClean="0">
                <a:hlinkClick r:id="rId3"/>
              </a:rPr>
              <a:t>www.weho.org</a:t>
            </a:r>
            <a:endParaRPr lang="en-US" sz="900" dirty="0" smtClean="0"/>
          </a:p>
          <a:p>
            <a:pPr marL="0" indent="0">
              <a:buNone/>
            </a:pPr>
            <a:endParaRPr lang="en-US" sz="900" dirty="0"/>
          </a:p>
          <a:p>
            <a:pPr marL="0" indent="0">
              <a:buNone/>
            </a:pPr>
            <a:r>
              <a:rPr lang="en-US" sz="900" b="1" dirty="0"/>
              <a:t>Environmental </a:t>
            </a:r>
            <a:r>
              <a:rPr lang="en-US" sz="900" b="1" dirty="0" smtClean="0"/>
              <a:t>Health (LA County</a:t>
            </a:r>
            <a:r>
              <a:rPr lang="en-US" sz="900" dirty="0" smtClean="0"/>
              <a:t>)</a:t>
            </a:r>
            <a:r>
              <a:rPr lang="en-US" sz="900" dirty="0"/>
              <a:t>	</a:t>
            </a:r>
            <a:r>
              <a:rPr lang="en-US" sz="900" dirty="0" smtClean="0"/>
              <a:t>(</a:t>
            </a:r>
            <a:r>
              <a:rPr lang="en-US" sz="900" dirty="0"/>
              <a:t>213) 351-7896</a:t>
            </a:r>
          </a:p>
          <a:p>
            <a:pPr marL="0" indent="0">
              <a:buNone/>
            </a:pPr>
            <a:r>
              <a:rPr lang="en-US" sz="900" dirty="0" smtClean="0"/>
              <a:t>Website</a:t>
            </a:r>
            <a:r>
              <a:rPr lang="en-US" sz="900" dirty="0"/>
              <a:t>: </a:t>
            </a:r>
            <a:r>
              <a:rPr lang="en-US" sz="900" u="sng" dirty="0"/>
              <a:t>http://lapublichealth.org/eh</a:t>
            </a:r>
            <a:r>
              <a:rPr lang="en-US" sz="900" u="sng" dirty="0" smtClean="0"/>
              <a:t>/</a:t>
            </a:r>
            <a:endParaRPr lang="en-US" sz="900" u="sng" dirty="0"/>
          </a:p>
        </p:txBody>
      </p:sp>
      <p:sp>
        <p:nvSpPr>
          <p:cNvPr id="6" name="TextBox 5"/>
          <p:cNvSpPr txBox="1"/>
          <p:nvPr/>
        </p:nvSpPr>
        <p:spPr>
          <a:xfrm>
            <a:off x="2688346" y="3429000"/>
            <a:ext cx="4203447" cy="1785104"/>
          </a:xfrm>
          <a:prstGeom prst="rect">
            <a:avLst/>
          </a:prstGeom>
          <a:noFill/>
        </p:spPr>
        <p:txBody>
          <a:bodyPr wrap="square" rtlCol="0">
            <a:spAutoFit/>
          </a:bodyPr>
          <a:lstStyle/>
          <a:p>
            <a:endParaRPr lang="en-US" sz="900" dirty="0" smtClean="0"/>
          </a:p>
          <a:p>
            <a:r>
              <a:rPr lang="en-US" sz="900" b="1" dirty="0" smtClean="0"/>
              <a:t>Fire Department Non-Emergency</a:t>
            </a:r>
            <a:r>
              <a:rPr lang="en-US" sz="900" dirty="0" smtClean="0"/>
              <a:t>	</a:t>
            </a:r>
            <a:r>
              <a:rPr lang="en-US" sz="900" dirty="0"/>
              <a:t> </a:t>
            </a:r>
            <a:r>
              <a:rPr lang="en-US" sz="900" dirty="0" smtClean="0"/>
              <a:t>     	(323</a:t>
            </a:r>
            <a:r>
              <a:rPr lang="en-US" sz="900" dirty="0"/>
              <a:t>) </a:t>
            </a:r>
            <a:r>
              <a:rPr lang="en-US" sz="900" dirty="0" smtClean="0"/>
              <a:t>262-2111</a:t>
            </a:r>
          </a:p>
          <a:p>
            <a:endParaRPr lang="en-US" sz="900" dirty="0"/>
          </a:p>
          <a:p>
            <a:r>
              <a:rPr lang="en-US" sz="900" b="1" dirty="0" smtClean="0"/>
              <a:t>Prevention </a:t>
            </a:r>
            <a:r>
              <a:rPr lang="en-US" sz="900" b="1" dirty="0"/>
              <a:t>Bureau (Smoke </a:t>
            </a:r>
            <a:r>
              <a:rPr lang="en-US" sz="900" b="1" dirty="0" smtClean="0"/>
              <a:t>Detectors)</a:t>
            </a:r>
            <a:r>
              <a:rPr lang="en-US" sz="900" dirty="0"/>
              <a:t>	</a:t>
            </a:r>
            <a:r>
              <a:rPr lang="en-US" sz="900" dirty="0" smtClean="0"/>
              <a:t>(</a:t>
            </a:r>
            <a:r>
              <a:rPr lang="en-US" sz="900" dirty="0"/>
              <a:t>310) 358-2380</a:t>
            </a:r>
          </a:p>
          <a:p>
            <a:r>
              <a:rPr lang="en-US" sz="900" dirty="0" smtClean="0"/>
              <a:t>Website</a:t>
            </a:r>
            <a:r>
              <a:rPr lang="en-US" sz="900" dirty="0"/>
              <a:t>: </a:t>
            </a:r>
            <a:r>
              <a:rPr lang="en-US" sz="900" dirty="0">
                <a:hlinkClick r:id="rId4"/>
              </a:rPr>
              <a:t>http://</a:t>
            </a:r>
            <a:r>
              <a:rPr lang="en-US" sz="900" dirty="0" smtClean="0">
                <a:hlinkClick r:id="rId4"/>
              </a:rPr>
              <a:t>www.lacofd.org</a:t>
            </a:r>
            <a:endParaRPr lang="en-US" sz="900" dirty="0" smtClean="0"/>
          </a:p>
          <a:p>
            <a:endParaRPr lang="en-US" sz="900" dirty="0"/>
          </a:p>
          <a:p>
            <a:r>
              <a:rPr lang="en-US" sz="900" b="1" dirty="0" smtClean="0"/>
              <a:t>Sheriff’s </a:t>
            </a:r>
            <a:r>
              <a:rPr lang="en-US" sz="900" b="1" dirty="0"/>
              <a:t>Department </a:t>
            </a:r>
            <a:r>
              <a:rPr lang="en-US" sz="900" dirty="0"/>
              <a:t>		</a:t>
            </a:r>
            <a:r>
              <a:rPr lang="en-US" sz="900" dirty="0" smtClean="0"/>
              <a:t> (</a:t>
            </a:r>
            <a:r>
              <a:rPr lang="en-US" sz="900" dirty="0"/>
              <a:t>310) 855-8850</a:t>
            </a:r>
          </a:p>
          <a:p>
            <a:r>
              <a:rPr lang="en-US" sz="900" dirty="0" smtClean="0"/>
              <a:t>Website</a:t>
            </a:r>
            <a:r>
              <a:rPr lang="en-US" sz="900" dirty="0"/>
              <a:t>: </a:t>
            </a:r>
            <a:r>
              <a:rPr lang="en-US" sz="900" dirty="0">
                <a:hlinkClick r:id="rId5"/>
              </a:rPr>
              <a:t>http://</a:t>
            </a:r>
            <a:r>
              <a:rPr lang="en-US" sz="900" dirty="0" smtClean="0">
                <a:hlinkClick r:id="rId5"/>
              </a:rPr>
              <a:t>www.lasd.org/lasdservices.html</a:t>
            </a:r>
            <a:endParaRPr lang="en-US" sz="900" dirty="0" smtClean="0"/>
          </a:p>
          <a:p>
            <a:endParaRPr lang="en-US" sz="900" dirty="0"/>
          </a:p>
          <a:p>
            <a:r>
              <a:rPr lang="en-US" sz="900" b="1" dirty="0"/>
              <a:t>Vector Control </a:t>
            </a:r>
            <a:r>
              <a:rPr lang="en-US" sz="900" b="1" dirty="0" smtClean="0"/>
              <a:t> (mosquitoes</a:t>
            </a:r>
            <a:r>
              <a:rPr lang="en-US" sz="900" b="1" dirty="0"/>
              <a:t>, </a:t>
            </a:r>
            <a:r>
              <a:rPr lang="en-US" sz="900" b="1" dirty="0" smtClean="0"/>
              <a:t>rodents)</a:t>
            </a:r>
            <a:r>
              <a:rPr lang="en-US" sz="900" dirty="0"/>
              <a:t>	</a:t>
            </a:r>
            <a:r>
              <a:rPr lang="en-US" sz="900" dirty="0" smtClean="0"/>
              <a:t> (</a:t>
            </a:r>
            <a:r>
              <a:rPr lang="en-US" sz="900" dirty="0"/>
              <a:t>310) 915-7370</a:t>
            </a:r>
          </a:p>
          <a:p>
            <a:r>
              <a:rPr lang="en-US" sz="900" dirty="0" smtClean="0"/>
              <a:t>Website</a:t>
            </a:r>
            <a:r>
              <a:rPr lang="en-US" sz="900" u="sng" dirty="0"/>
              <a:t>: </a:t>
            </a:r>
            <a:r>
              <a:rPr lang="en-US" sz="900" u="sng" dirty="0">
                <a:hlinkClick r:id="rId6"/>
              </a:rPr>
              <a:t>http://</a:t>
            </a:r>
            <a:r>
              <a:rPr lang="en-US" sz="900" u="sng" dirty="0" smtClean="0">
                <a:hlinkClick r:id="rId6"/>
              </a:rPr>
              <a:t>www.lawestvector.org</a:t>
            </a:r>
            <a:endParaRPr lang="en-US" sz="900" u="sng" dirty="0" smtClean="0"/>
          </a:p>
          <a:p>
            <a:endParaRPr lang="en-US" sz="1100" u="sng" dirty="0"/>
          </a:p>
        </p:txBody>
      </p:sp>
      <p:sp>
        <p:nvSpPr>
          <p:cNvPr id="15" name="Rectangle 14"/>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4" name="Slide Number Placeholder 3"/>
          <p:cNvSpPr>
            <a:spLocks noGrp="1"/>
          </p:cNvSpPr>
          <p:nvPr>
            <p:ph type="sldNum" sz="quarter" idx="12"/>
          </p:nvPr>
        </p:nvSpPr>
        <p:spPr/>
        <p:txBody>
          <a:bodyPr/>
          <a:lstStyle/>
          <a:p>
            <a:fld id="{B932AE54-C7EB-4431-ADEB-1EE13A50C741}" type="slidenum">
              <a:rPr lang="en-US" smtClean="0"/>
              <a:t>16</a:t>
            </a:fld>
            <a:endParaRPr lang="en-US" dirty="0"/>
          </a:p>
        </p:txBody>
      </p:sp>
      <p:sp>
        <p:nvSpPr>
          <p:cNvPr id="17"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7251272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Contact Us:</a:t>
            </a:r>
            <a:endParaRPr lang="en-US" sz="3200" dirty="0"/>
          </a:p>
        </p:txBody>
      </p:sp>
      <p:sp>
        <p:nvSpPr>
          <p:cNvPr id="3" name="Content Placeholder 2"/>
          <p:cNvSpPr>
            <a:spLocks noGrp="1"/>
          </p:cNvSpPr>
          <p:nvPr>
            <p:ph idx="1"/>
          </p:nvPr>
        </p:nvSpPr>
        <p:spPr>
          <a:xfrm>
            <a:off x="457200" y="1524000"/>
            <a:ext cx="8229600" cy="4343400"/>
          </a:xfrm>
        </p:spPr>
        <p:txBody>
          <a:bodyPr/>
          <a:lstStyle/>
          <a:p>
            <a:pPr marL="0" indent="0">
              <a:spcBef>
                <a:spcPts val="0"/>
              </a:spcBef>
              <a:spcAft>
                <a:spcPts val="0"/>
              </a:spcAft>
              <a:buNone/>
              <a:tabLst>
                <a:tab pos="-865936800" algn="l"/>
              </a:tabLst>
              <a:defRPr/>
            </a:pPr>
            <a:r>
              <a:rPr lang="en-US" kern="1400" dirty="0">
                <a:solidFill>
                  <a:srgbClr val="000000"/>
                </a:solidFill>
                <a:latin typeface="Arial Black" pitchFamily="34" charset="0"/>
              </a:rPr>
              <a:t>Rent Stabilization </a:t>
            </a:r>
            <a:r>
              <a:rPr lang="en-US" kern="1400" dirty="0" smtClean="0">
                <a:solidFill>
                  <a:srgbClr val="000000"/>
                </a:solidFill>
                <a:latin typeface="Arial Black" pitchFamily="34" charset="0"/>
              </a:rPr>
              <a:t>and Housing Division</a:t>
            </a:r>
            <a:endParaRPr lang="en-US" kern="1400" dirty="0">
              <a:solidFill>
                <a:srgbClr val="000000"/>
              </a:solidFill>
              <a:latin typeface="Arial Black" pitchFamily="34" charset="0"/>
            </a:endParaRPr>
          </a:p>
          <a:p>
            <a:pPr marL="0" indent="0">
              <a:spcBef>
                <a:spcPts val="0"/>
              </a:spcBef>
              <a:spcAft>
                <a:spcPts val="0"/>
              </a:spcAft>
              <a:buNone/>
              <a:tabLst>
                <a:tab pos="-865936800" algn="l"/>
              </a:tabLst>
              <a:defRPr/>
            </a:pPr>
            <a:r>
              <a:rPr lang="en-US" kern="1400" dirty="0">
                <a:solidFill>
                  <a:srgbClr val="000000"/>
                </a:solidFill>
                <a:latin typeface="Arial Black" pitchFamily="34" charset="0"/>
              </a:rPr>
              <a:t>West Hollywood City Hall</a:t>
            </a:r>
          </a:p>
          <a:p>
            <a:pPr marL="0" indent="0">
              <a:spcBef>
                <a:spcPts val="0"/>
              </a:spcBef>
              <a:spcAft>
                <a:spcPts val="0"/>
              </a:spcAft>
              <a:buNone/>
              <a:tabLst>
                <a:tab pos="-865936800" algn="l"/>
              </a:tabLst>
              <a:defRPr/>
            </a:pPr>
            <a:r>
              <a:rPr lang="en-US" kern="1400" dirty="0">
                <a:solidFill>
                  <a:srgbClr val="000000"/>
                </a:solidFill>
                <a:latin typeface="Arial Black" pitchFamily="34" charset="0"/>
              </a:rPr>
              <a:t>8300 Santa Monica Boulevard</a:t>
            </a:r>
          </a:p>
          <a:p>
            <a:pPr marL="0" indent="0">
              <a:spcBef>
                <a:spcPts val="0"/>
              </a:spcBef>
              <a:spcAft>
                <a:spcPts val="482"/>
              </a:spcAft>
              <a:buNone/>
              <a:defRPr/>
            </a:pPr>
            <a:r>
              <a:rPr lang="en-US" kern="1400" dirty="0">
                <a:solidFill>
                  <a:srgbClr val="000000"/>
                </a:solidFill>
                <a:latin typeface="Arial Black" pitchFamily="34" charset="0"/>
              </a:rPr>
              <a:t>West Hollywood, California </a:t>
            </a:r>
            <a:r>
              <a:rPr lang="en-US" kern="1400" dirty="0" smtClean="0">
                <a:solidFill>
                  <a:srgbClr val="000000"/>
                </a:solidFill>
                <a:latin typeface="Arial Black" pitchFamily="34" charset="0"/>
              </a:rPr>
              <a:t>90069</a:t>
            </a:r>
          </a:p>
          <a:p>
            <a:pPr marL="0" indent="0">
              <a:spcBef>
                <a:spcPts val="0"/>
              </a:spcBef>
              <a:spcAft>
                <a:spcPts val="482"/>
              </a:spcAft>
              <a:buNone/>
              <a:defRPr/>
            </a:pPr>
            <a:endParaRPr lang="en-US" sz="2000" kern="1400" dirty="0">
              <a:solidFill>
                <a:srgbClr val="000000"/>
              </a:solidFill>
              <a:latin typeface="Arial Black" pitchFamily="34" charset="0"/>
            </a:endParaRPr>
          </a:p>
          <a:p>
            <a:pPr marL="0" indent="0">
              <a:spcBef>
                <a:spcPts val="0"/>
              </a:spcBef>
              <a:spcAft>
                <a:spcPts val="482"/>
              </a:spcAft>
              <a:buNone/>
              <a:defRPr/>
            </a:pPr>
            <a:r>
              <a:rPr lang="fr-FR" kern="1400" dirty="0">
                <a:solidFill>
                  <a:srgbClr val="000000"/>
                </a:solidFill>
                <a:latin typeface="Arial Black" pitchFamily="34" charset="0"/>
              </a:rPr>
              <a:t>Phone: 323-848-6450</a:t>
            </a:r>
          </a:p>
          <a:p>
            <a:pPr marL="0" indent="0">
              <a:spcBef>
                <a:spcPts val="0"/>
              </a:spcBef>
              <a:spcAft>
                <a:spcPts val="482"/>
              </a:spcAft>
              <a:buNone/>
              <a:defRPr/>
            </a:pPr>
            <a:r>
              <a:rPr lang="fr-FR" kern="1400" dirty="0">
                <a:solidFill>
                  <a:srgbClr val="000000"/>
                </a:solidFill>
                <a:latin typeface="Arial Black" pitchFamily="34" charset="0"/>
              </a:rPr>
              <a:t>Fax: 323-848-6567</a:t>
            </a:r>
          </a:p>
          <a:p>
            <a:pPr marL="0" indent="0">
              <a:spcBef>
                <a:spcPts val="0"/>
              </a:spcBef>
              <a:spcAft>
                <a:spcPts val="482"/>
              </a:spcAft>
              <a:buNone/>
              <a:defRPr/>
            </a:pPr>
            <a:r>
              <a:rPr lang="fr-FR" kern="1400" dirty="0">
                <a:solidFill>
                  <a:srgbClr val="000000"/>
                </a:solidFill>
                <a:latin typeface="Arial Black" pitchFamily="34" charset="0"/>
              </a:rPr>
              <a:t>E-mail: </a:t>
            </a:r>
            <a:r>
              <a:rPr lang="fr-FR" kern="1400" dirty="0" smtClean="0">
                <a:solidFill>
                  <a:srgbClr val="000000"/>
                </a:solidFill>
                <a:latin typeface="Arial Black" pitchFamily="34" charset="0"/>
                <a:hlinkClick r:id="rId2"/>
              </a:rPr>
              <a:t>RSD@weho.org</a:t>
            </a:r>
            <a:endParaRPr lang="fr-FR" kern="1400" dirty="0" smtClean="0">
              <a:solidFill>
                <a:srgbClr val="000000"/>
              </a:solidFill>
              <a:latin typeface="Arial Black" pitchFamily="34" charset="0"/>
            </a:endParaRPr>
          </a:p>
          <a:p>
            <a:pPr marL="0" indent="0">
              <a:spcBef>
                <a:spcPts val="0"/>
              </a:spcBef>
              <a:spcAft>
                <a:spcPts val="482"/>
              </a:spcAft>
              <a:buNone/>
              <a:defRPr/>
            </a:pPr>
            <a:endParaRPr lang="fr-FR" kern="1400" dirty="0" smtClean="0">
              <a:solidFill>
                <a:srgbClr val="000000"/>
              </a:solidFill>
              <a:latin typeface="Arial Black" pitchFamily="34" charset="0"/>
            </a:endParaRPr>
          </a:p>
          <a:p>
            <a:pPr marL="0" indent="0">
              <a:spcBef>
                <a:spcPts val="0"/>
              </a:spcBef>
              <a:spcAft>
                <a:spcPts val="482"/>
              </a:spcAft>
              <a:buNone/>
              <a:defRPr/>
            </a:pPr>
            <a:endParaRPr lang="en-US" kern="1400" dirty="0">
              <a:solidFill>
                <a:srgbClr val="000000"/>
              </a:solidFill>
              <a:latin typeface="Arial Black" pitchFamily="34" charset="0"/>
            </a:endParaRPr>
          </a:p>
        </p:txBody>
      </p:sp>
      <p:sp>
        <p:nvSpPr>
          <p:cNvPr id="6" name="Rectangle 5"/>
          <p:cNvSpPr/>
          <p:nvPr/>
        </p:nvSpPr>
        <p:spPr>
          <a:xfrm>
            <a:off x="8462514" y="6629400"/>
            <a:ext cx="685799" cy="215444"/>
          </a:xfrm>
          <a:prstGeom prst="rect">
            <a:avLst/>
          </a:prstGeom>
        </p:spPr>
        <p:txBody>
          <a:bodyPr wrap="square">
            <a:spAutoFit/>
          </a:bodyPr>
          <a:lstStyle/>
          <a:p>
            <a:pPr lvl="0"/>
            <a:r>
              <a:rPr lang="en-US" sz="800" dirty="0">
                <a:solidFill>
                  <a:prstClr val="black"/>
                </a:solidFill>
              </a:rPr>
              <a:t>1/26/2016</a:t>
            </a:r>
          </a:p>
        </p:txBody>
      </p:sp>
      <p:sp>
        <p:nvSpPr>
          <p:cNvPr id="8" name="Slide Number Placeholder 7"/>
          <p:cNvSpPr>
            <a:spLocks noGrp="1"/>
          </p:cNvSpPr>
          <p:nvPr>
            <p:ph type="sldNum" sz="quarter" idx="12"/>
          </p:nvPr>
        </p:nvSpPr>
        <p:spPr/>
        <p:txBody>
          <a:bodyPr/>
          <a:lstStyle/>
          <a:p>
            <a:fld id="{B932AE54-C7EB-4431-ADEB-1EE13A50C741}" type="slidenum">
              <a:rPr lang="en-US" smtClean="0"/>
              <a:t>17</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029200"/>
            <a:ext cx="80168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6628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1066800"/>
            <a:ext cx="8229600" cy="990600"/>
          </a:xfrm>
        </p:spPr>
        <p:txBody>
          <a:bodyPr>
            <a:normAutofit/>
          </a:bodyPr>
          <a:lstStyle/>
          <a:p>
            <a:r>
              <a:rPr lang="en-US" sz="3200" dirty="0" smtClean="0"/>
              <a:t>Important Note:</a:t>
            </a:r>
            <a:endParaRPr lang="en-US" sz="3200" dirty="0"/>
          </a:p>
        </p:txBody>
      </p:sp>
      <p:sp>
        <p:nvSpPr>
          <p:cNvPr id="7" name="Rectangle 6"/>
          <p:cNvSpPr/>
          <p:nvPr/>
        </p:nvSpPr>
        <p:spPr>
          <a:xfrm>
            <a:off x="8458200" y="6629400"/>
            <a:ext cx="646331" cy="215444"/>
          </a:xfrm>
          <a:prstGeom prst="rect">
            <a:avLst/>
          </a:prstGeom>
        </p:spPr>
        <p:txBody>
          <a:bodyPr wrap="none">
            <a:spAutoFit/>
          </a:bodyPr>
          <a:lstStyle/>
          <a:p>
            <a:pPr lvl="0"/>
            <a:r>
              <a:rPr lang="en-US" sz="800" dirty="0" smtClean="0">
                <a:solidFill>
                  <a:prstClr val="black"/>
                </a:solidFill>
              </a:rPr>
              <a:t>1/26/2016</a:t>
            </a:r>
            <a:endParaRPr lang="en-US" sz="800" dirty="0">
              <a:solidFill>
                <a:prstClr val="black"/>
              </a:solidFill>
            </a:endParaRPr>
          </a:p>
        </p:txBody>
      </p:sp>
      <p:sp>
        <p:nvSpPr>
          <p:cNvPr id="3" name="TextBox 2"/>
          <p:cNvSpPr txBox="1"/>
          <p:nvPr/>
        </p:nvSpPr>
        <p:spPr>
          <a:xfrm>
            <a:off x="584200" y="2286000"/>
            <a:ext cx="7848600" cy="2308324"/>
          </a:xfrm>
          <a:prstGeom prst="rect">
            <a:avLst/>
          </a:prstGeom>
          <a:noFill/>
        </p:spPr>
        <p:txBody>
          <a:bodyPr wrap="square" rtlCol="0">
            <a:spAutoFit/>
          </a:bodyPr>
          <a:lstStyle/>
          <a:p>
            <a:r>
              <a:rPr lang="en-US" sz="2400" dirty="0" smtClean="0"/>
              <a:t>This presentation explains some of the basic provisions of the City of West Hollywood Rent Stabilization Ordinance and California landlord/tenant law.</a:t>
            </a:r>
          </a:p>
          <a:p>
            <a:endParaRPr lang="en-US" sz="2400" dirty="0"/>
          </a:p>
          <a:p>
            <a:r>
              <a:rPr lang="en-US" sz="2400" dirty="0" smtClean="0"/>
              <a:t>It is not intended to act as a substitute for legal advice or for reading the law itself.</a:t>
            </a:r>
            <a:endParaRPr lang="en-US" sz="2400" dirty="0"/>
          </a:p>
        </p:txBody>
      </p:sp>
      <p:sp>
        <p:nvSpPr>
          <p:cNvPr id="10" name="Slide Number Placeholder 9"/>
          <p:cNvSpPr>
            <a:spLocks noGrp="1"/>
          </p:cNvSpPr>
          <p:nvPr>
            <p:ph type="sldNum" sz="quarter" idx="12"/>
          </p:nvPr>
        </p:nvSpPr>
        <p:spPr/>
        <p:txBody>
          <a:bodyPr/>
          <a:lstStyle/>
          <a:p>
            <a:fld id="{B932AE54-C7EB-4431-ADEB-1EE13A50C741}" type="slidenum">
              <a:rPr lang="en-US" smtClean="0"/>
              <a:t>2</a:t>
            </a:fld>
            <a:endParaRPr lang="en-US" dirty="0"/>
          </a:p>
        </p:txBody>
      </p:sp>
      <p:sp>
        <p:nvSpPr>
          <p:cNvPr id="11"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545208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Introduction to Important Concepts</a:t>
            </a:r>
            <a:endParaRPr lang="en-US" sz="3200" dirty="0"/>
          </a:p>
        </p:txBody>
      </p:sp>
      <p:sp>
        <p:nvSpPr>
          <p:cNvPr id="3" name="Content Placeholder 2"/>
          <p:cNvSpPr>
            <a:spLocks noGrp="1"/>
          </p:cNvSpPr>
          <p:nvPr>
            <p:ph idx="1"/>
          </p:nvPr>
        </p:nvSpPr>
        <p:spPr/>
        <p:txBody>
          <a:bodyPr/>
          <a:lstStyle/>
          <a:p>
            <a:pPr marL="0" indent="0">
              <a:buNone/>
            </a:pPr>
            <a:r>
              <a:rPr lang="en-US" dirty="0" smtClean="0"/>
              <a:t>1.     In West Hollywood Rent all residential units, whether or not they are under rent control, are under eviction control:</a:t>
            </a:r>
          </a:p>
          <a:p>
            <a:pPr marL="0" indent="0">
              <a:buNone/>
            </a:pPr>
            <a:r>
              <a:rPr lang="en-US" sz="2800" dirty="0" smtClean="0"/>
              <a:t>There is no eviction without a permitted reason!</a:t>
            </a:r>
          </a:p>
          <a:p>
            <a:pPr marL="0" indent="0">
              <a:buNone/>
            </a:pPr>
            <a:endParaRPr lang="en-US" dirty="0" smtClean="0"/>
          </a:p>
          <a:p>
            <a:pPr marL="0" indent="0">
              <a:buNone/>
            </a:pPr>
            <a:r>
              <a:rPr lang="en-US" dirty="0" smtClean="0"/>
              <a:t> 2.    All rent controlled units are only permitted to have their rent increased by the amount of the Annual General Adjustment no more than once every 12 months.  If an increase is not taken it is forfeited.</a:t>
            </a:r>
          </a:p>
          <a:p>
            <a:pPr marL="0" indent="0">
              <a:buNone/>
            </a:pPr>
            <a:endParaRPr lang="en-US" dirty="0"/>
          </a:p>
          <a:p>
            <a:pPr marL="0" indent="0">
              <a:buNone/>
            </a:pPr>
            <a:r>
              <a:rPr lang="en-US" dirty="0" smtClean="0"/>
              <a:t>3.     New tenancies are required to be </a:t>
            </a:r>
            <a:r>
              <a:rPr lang="en-US" u="sng" dirty="0" smtClean="0"/>
              <a:t>re-registered</a:t>
            </a:r>
            <a:r>
              <a:rPr lang="en-US" dirty="0" smtClean="0"/>
              <a:t>.</a:t>
            </a:r>
            <a:endParaRPr lang="en-US" dirty="0"/>
          </a:p>
          <a:p>
            <a:pPr marL="0" indent="0">
              <a:buNone/>
            </a:pPr>
            <a:endParaRPr lang="en-US" sz="2800" dirty="0"/>
          </a:p>
        </p:txBody>
      </p:sp>
      <p:sp>
        <p:nvSpPr>
          <p:cNvPr id="4" name="Date Placeholder 3"/>
          <p:cNvSpPr>
            <a:spLocks noGrp="1"/>
          </p:cNvSpPr>
          <p:nvPr>
            <p:ph type="dt" sz="half" idx="10"/>
          </p:nvPr>
        </p:nvSpPr>
        <p:spPr>
          <a:xfrm>
            <a:off x="0" y="0"/>
            <a:ext cx="6248400" cy="329184"/>
          </a:xfrm>
        </p:spPr>
        <p:txBody>
          <a:bodyPr/>
          <a:lstStyle/>
          <a:p>
            <a:r>
              <a:rPr lang="en-US" sz="1000" dirty="0" smtClean="0"/>
              <a:t>City of West Hollywood - Rent Stabilization &amp; Housing Division - (323) 848-6450</a:t>
            </a:r>
            <a:endParaRPr lang="en-US" sz="1000" dirty="0"/>
          </a:p>
        </p:txBody>
      </p:sp>
      <p:sp>
        <p:nvSpPr>
          <p:cNvPr id="5" name="Slide Number Placeholder 4"/>
          <p:cNvSpPr>
            <a:spLocks noGrp="1"/>
          </p:cNvSpPr>
          <p:nvPr>
            <p:ph type="sldNum" sz="quarter" idx="12"/>
          </p:nvPr>
        </p:nvSpPr>
        <p:spPr/>
        <p:txBody>
          <a:bodyPr/>
          <a:lstStyle/>
          <a:p>
            <a:fld id="{B932AE54-C7EB-4431-ADEB-1EE13A50C741}" type="slidenum">
              <a:rPr lang="en-US" smtClean="0"/>
              <a:t>3</a:t>
            </a:fld>
            <a:endParaRPr lang="en-US" dirty="0"/>
          </a:p>
        </p:txBody>
      </p:sp>
      <p:sp>
        <p:nvSpPr>
          <p:cNvPr id="7" name="Rectangle 6"/>
          <p:cNvSpPr/>
          <p:nvPr/>
        </p:nvSpPr>
        <p:spPr>
          <a:xfrm>
            <a:off x="7467486" y="6492358"/>
            <a:ext cx="1524114" cy="215444"/>
          </a:xfrm>
          <a:prstGeom prst="rect">
            <a:avLst/>
          </a:prstGeom>
        </p:spPr>
        <p:txBody>
          <a:bodyPr wrap="square">
            <a:spAutoFit/>
          </a:bodyPr>
          <a:lstStyle/>
          <a:p>
            <a:pPr lvl="0"/>
            <a:r>
              <a:rPr lang="en-US" sz="800" dirty="0">
                <a:solidFill>
                  <a:prstClr val="black"/>
                </a:solidFill>
              </a:rPr>
              <a:t>1/26/2016</a:t>
            </a:r>
          </a:p>
        </p:txBody>
      </p:sp>
    </p:spTree>
    <p:extLst>
      <p:ext uri="{BB962C8B-B14F-4D97-AF65-F5344CB8AC3E}">
        <p14:creationId xmlns:p14="http://schemas.microsoft.com/office/powerpoint/2010/main" val="96517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380999"/>
          </a:xfrm>
        </p:spPr>
        <p:txBody>
          <a:bodyPr>
            <a:noAutofit/>
          </a:bodyPr>
          <a:lstStyle/>
          <a:p>
            <a:r>
              <a:rPr lang="en-US" sz="3200" dirty="0" smtClean="0"/>
              <a:t>WeHo Rentals: At the Start of the Tenancy</a:t>
            </a:r>
            <a:endParaRPr lang="en-US" sz="3200" dirty="0"/>
          </a:p>
        </p:txBody>
      </p:sp>
      <p:sp>
        <p:nvSpPr>
          <p:cNvPr id="8" name="TextBox 7"/>
          <p:cNvSpPr txBox="1"/>
          <p:nvPr/>
        </p:nvSpPr>
        <p:spPr>
          <a:xfrm>
            <a:off x="311989" y="1524000"/>
            <a:ext cx="4800600" cy="4678204"/>
          </a:xfrm>
          <a:prstGeom prst="rect">
            <a:avLst/>
          </a:prstGeom>
          <a:noFill/>
        </p:spPr>
        <p:txBody>
          <a:bodyPr wrap="square" rtlCol="0">
            <a:spAutoFit/>
          </a:bodyPr>
          <a:lstStyle/>
          <a:p>
            <a:pPr marL="342900" indent="-342900" algn="just">
              <a:buFont typeface="Wingdings" panose="05000000000000000000" pitchFamily="2" charset="2"/>
              <a:buChar char="ü"/>
            </a:pPr>
            <a:r>
              <a:rPr lang="en-US" sz="2000" dirty="0" smtClean="0"/>
              <a:t>Landlord required to meet habitability standards set in State law</a:t>
            </a:r>
          </a:p>
          <a:p>
            <a:pPr marL="285750" indent="-285750" algn="just">
              <a:buFont typeface="Wingdings" panose="05000000000000000000" pitchFamily="2" charset="2"/>
              <a:buChar char="ü"/>
            </a:pPr>
            <a:endParaRPr lang="en-US" sz="800" dirty="0" smtClean="0"/>
          </a:p>
          <a:p>
            <a:pPr marL="342900" indent="-342900" algn="just">
              <a:buFont typeface="Wingdings" panose="05000000000000000000" pitchFamily="2" charset="2"/>
              <a:buChar char="ü"/>
            </a:pPr>
            <a:r>
              <a:rPr lang="en-US" sz="2000" dirty="0" smtClean="0"/>
              <a:t>Municipal Code requires disclosure of the unit’s rent stabilization status</a:t>
            </a:r>
          </a:p>
          <a:p>
            <a:pPr marL="285750" indent="-285750" algn="just">
              <a:buFont typeface="Wingdings" panose="05000000000000000000" pitchFamily="2" charset="2"/>
              <a:buChar char="ü"/>
            </a:pPr>
            <a:endParaRPr lang="en-US" sz="800" dirty="0" smtClean="0"/>
          </a:p>
          <a:p>
            <a:pPr marL="342900" indent="-342900" algn="just">
              <a:buFont typeface="Wingdings" panose="05000000000000000000" pitchFamily="2" charset="2"/>
              <a:buChar char="ü"/>
            </a:pPr>
            <a:r>
              <a:rPr lang="en-US" sz="2000" dirty="0" smtClean="0"/>
              <a:t>Rent and housing services can be whatever the market will bear under California vacancy decontrol</a:t>
            </a:r>
          </a:p>
          <a:p>
            <a:pPr marL="285750" indent="-285750" algn="just">
              <a:buFont typeface="Wingdings" panose="05000000000000000000" pitchFamily="2" charset="2"/>
              <a:buChar char="ü"/>
            </a:pPr>
            <a:endParaRPr lang="en-US" sz="800" dirty="0" smtClean="0"/>
          </a:p>
          <a:p>
            <a:pPr marL="342900" indent="-342900" algn="just">
              <a:buFont typeface="Wingdings" panose="05000000000000000000" pitchFamily="2" charset="2"/>
              <a:buChar char="ü"/>
            </a:pPr>
            <a:r>
              <a:rPr lang="en-US" sz="2000" dirty="0" smtClean="0"/>
              <a:t>Landlord may charge additional $5 per month as pass-through of registration fees</a:t>
            </a:r>
          </a:p>
          <a:p>
            <a:pPr marL="285750" indent="-285750" algn="just">
              <a:buFont typeface="Wingdings" panose="05000000000000000000" pitchFamily="2" charset="2"/>
              <a:buChar char="ü"/>
            </a:pPr>
            <a:endParaRPr lang="en-US" sz="800" dirty="0"/>
          </a:p>
          <a:p>
            <a:pPr marL="342900" indent="-342900" algn="just">
              <a:buFont typeface="Wingdings" panose="05000000000000000000" pitchFamily="2" charset="2"/>
              <a:buChar char="ü"/>
            </a:pPr>
            <a:r>
              <a:rPr lang="en-US" sz="2000" dirty="0" smtClean="0"/>
              <a:t>Re-registration required for  new tenancies under rent stabilization</a:t>
            </a:r>
          </a:p>
          <a:p>
            <a:pPr marL="285750" indent="-285750" algn="just">
              <a:buFont typeface="Arial" pitchFamily="34" charset="0"/>
              <a:buChar char="•"/>
            </a:pPr>
            <a:endParaRPr lang="en-US" sz="800" dirty="0" smtClean="0"/>
          </a:p>
          <a:p>
            <a:pPr marL="285750" indent="-285750" algn="just">
              <a:buFont typeface="Wingdings" pitchFamily="2" charset="2"/>
              <a:buChar char="v"/>
            </a:pPr>
            <a:endParaRPr lang="en-US" dirty="0"/>
          </a:p>
        </p:txBody>
      </p:sp>
      <p:sp>
        <p:nvSpPr>
          <p:cNvPr id="14" name="Rectangle 13"/>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80836" y="1416728"/>
            <a:ext cx="3634563" cy="489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Slide Number Placeholder 11"/>
          <p:cNvSpPr>
            <a:spLocks noGrp="1"/>
          </p:cNvSpPr>
          <p:nvPr>
            <p:ph type="sldNum" sz="quarter" idx="12"/>
          </p:nvPr>
        </p:nvSpPr>
        <p:spPr/>
        <p:txBody>
          <a:bodyPr/>
          <a:lstStyle/>
          <a:p>
            <a:fld id="{B932AE54-C7EB-4431-ADEB-1EE13A50C741}" type="slidenum">
              <a:rPr lang="en-US" smtClean="0"/>
              <a:t>4</a:t>
            </a:fld>
            <a:endParaRPr lang="en-US" dirty="0"/>
          </a:p>
        </p:txBody>
      </p:sp>
      <p:sp>
        <p:nvSpPr>
          <p:cNvPr id="18"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878825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normAutofit/>
          </a:bodyPr>
          <a:lstStyle/>
          <a:p>
            <a:r>
              <a:rPr lang="en-US" sz="3200" dirty="0" smtClean="0"/>
              <a:t>Maintenance Standards</a:t>
            </a:r>
            <a:endParaRPr lang="en-US" sz="3200" dirty="0"/>
          </a:p>
        </p:txBody>
      </p:sp>
      <p:sp>
        <p:nvSpPr>
          <p:cNvPr id="3" name="Content Placeholder 2"/>
          <p:cNvSpPr>
            <a:spLocks noGrp="1"/>
          </p:cNvSpPr>
          <p:nvPr>
            <p:ph idx="1"/>
          </p:nvPr>
        </p:nvSpPr>
        <p:spPr>
          <a:xfrm>
            <a:off x="445273" y="1447800"/>
            <a:ext cx="8305800" cy="4876800"/>
          </a:xfrm>
        </p:spPr>
        <p:txBody>
          <a:bodyPr/>
          <a:lstStyle/>
          <a:p>
            <a:pPr marL="0" indent="0" algn="just">
              <a:buNone/>
            </a:pPr>
            <a:r>
              <a:rPr lang="en-US" sz="2000" dirty="0" smtClean="0"/>
              <a:t>All units maintained in accordance with Building, Housing, Health &amp; Safety Codes</a:t>
            </a:r>
          </a:p>
          <a:p>
            <a:pPr algn="just"/>
            <a:endParaRPr lang="en-US" sz="900" dirty="0"/>
          </a:p>
          <a:p>
            <a:pPr marL="0" indent="0" algn="just">
              <a:buNone/>
            </a:pPr>
            <a:r>
              <a:rPr lang="en-US" sz="2000" dirty="0" smtClean="0"/>
              <a:t>Units under the RSO:</a:t>
            </a:r>
          </a:p>
          <a:p>
            <a:pPr marL="274320" lvl="1" indent="0" algn="just">
              <a:buNone/>
            </a:pPr>
            <a:r>
              <a:rPr lang="en-US" dirty="0" smtClean="0"/>
              <a:t>Unit and common area interior paint every 4 years;</a:t>
            </a:r>
          </a:p>
          <a:p>
            <a:pPr marL="274320" lvl="1" indent="0" algn="just">
              <a:buNone/>
            </a:pPr>
            <a:r>
              <a:rPr lang="en-US" dirty="0" smtClean="0"/>
              <a:t>Unit and common area carpet, window coverings, wallpaper, vinyl floor tile, linoleum every 7 years;</a:t>
            </a:r>
          </a:p>
          <a:p>
            <a:pPr marL="274320" lvl="1" indent="0" algn="just">
              <a:buNone/>
            </a:pPr>
            <a:r>
              <a:rPr lang="en-US" dirty="0" smtClean="0"/>
              <a:t>Exterior paint every 7 years;</a:t>
            </a:r>
          </a:p>
          <a:p>
            <a:pPr marL="274320" lvl="1" indent="0" algn="just">
              <a:buNone/>
            </a:pPr>
            <a:r>
              <a:rPr lang="en-US" dirty="0" smtClean="0"/>
              <a:t>All provided appliances maintained in good working order.</a:t>
            </a:r>
          </a:p>
          <a:p>
            <a:pPr marL="274320" lvl="1" indent="0" algn="just">
              <a:buNone/>
            </a:pPr>
            <a:endParaRPr lang="en-US" sz="800" dirty="0"/>
          </a:p>
          <a:p>
            <a:pPr marL="0" lvl="1" indent="0" algn="just">
              <a:buNone/>
            </a:pPr>
            <a:r>
              <a:rPr lang="en-US" dirty="0" smtClean="0"/>
              <a:t>Buildings with 16 or more units must have a resident manager on-site who is available for office hours—20 per week.</a:t>
            </a:r>
          </a:p>
          <a:p>
            <a:pPr marL="182880" lvl="1" algn="just"/>
            <a:endParaRPr lang="en-US" sz="800" dirty="0"/>
          </a:p>
          <a:p>
            <a:pPr marL="0" lvl="1" indent="0" algn="just">
              <a:buNone/>
            </a:pPr>
            <a:r>
              <a:rPr lang="en-US" dirty="0" smtClean="0"/>
              <a:t>Buildings with 5 or more units must have an emergency phone number posted.</a:t>
            </a:r>
            <a:endParaRPr lang="en-US" dirty="0"/>
          </a:p>
          <a:p>
            <a:pPr marL="91440" lvl="1" indent="-457200"/>
            <a:endParaRPr lang="en-US" dirty="0" smtClean="0"/>
          </a:p>
          <a:p>
            <a:pPr lvl="1">
              <a:buFont typeface="Wingdings" pitchFamily="2" charset="2"/>
              <a:buChar char="ü"/>
            </a:pPr>
            <a:endParaRPr lang="en-US" dirty="0" smtClean="0"/>
          </a:p>
          <a:p>
            <a:endParaRPr lang="en-US" dirty="0"/>
          </a:p>
          <a:p>
            <a:endParaRPr lang="en-US" dirty="0"/>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5</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4100208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990600"/>
          </a:xfrm>
        </p:spPr>
        <p:txBody>
          <a:bodyPr>
            <a:normAutofit/>
          </a:bodyPr>
          <a:lstStyle/>
          <a:p>
            <a:r>
              <a:rPr lang="en-US" sz="3200" dirty="0" smtClean="0"/>
              <a:t>Housing Services</a:t>
            </a:r>
            <a:endParaRPr lang="en-US" sz="3200" dirty="0"/>
          </a:p>
        </p:txBody>
      </p:sp>
      <p:sp>
        <p:nvSpPr>
          <p:cNvPr id="3" name="Content Placeholder 2"/>
          <p:cNvSpPr>
            <a:spLocks noGrp="1"/>
          </p:cNvSpPr>
          <p:nvPr>
            <p:ph idx="1"/>
          </p:nvPr>
        </p:nvSpPr>
        <p:spPr>
          <a:xfrm>
            <a:off x="533400" y="1447800"/>
            <a:ext cx="8382000" cy="4876800"/>
          </a:xfrm>
        </p:spPr>
        <p:txBody>
          <a:bodyPr>
            <a:normAutofit lnSpcReduction="10000"/>
          </a:bodyPr>
          <a:lstStyle/>
          <a:p>
            <a:pPr marL="0" indent="0" algn="just">
              <a:buNone/>
            </a:pPr>
            <a:r>
              <a:rPr lang="en-US" dirty="0" smtClean="0"/>
              <a:t>Housing services are landlord-provided services including</a:t>
            </a:r>
            <a:r>
              <a:rPr lang="en-US" dirty="0"/>
              <a:t>, but not limited to, </a:t>
            </a:r>
            <a:r>
              <a:rPr lang="en-US" dirty="0" smtClean="0"/>
              <a:t>utilities, </a:t>
            </a:r>
            <a:r>
              <a:rPr lang="en-US" dirty="0"/>
              <a:t>parking</a:t>
            </a:r>
            <a:r>
              <a:rPr lang="en-US" dirty="0" smtClean="0"/>
              <a:t>, storage, elevator </a:t>
            </a:r>
            <a:r>
              <a:rPr lang="en-US" dirty="0"/>
              <a:t>service, laundry </a:t>
            </a:r>
            <a:r>
              <a:rPr lang="en-US" dirty="0" smtClean="0"/>
              <a:t>room, gardening, common </a:t>
            </a:r>
            <a:r>
              <a:rPr lang="en-US" dirty="0"/>
              <a:t>recreational facilities, </a:t>
            </a:r>
            <a:r>
              <a:rPr lang="en-US" dirty="0" smtClean="0"/>
              <a:t>janitorial service</a:t>
            </a:r>
            <a:r>
              <a:rPr lang="en-US" dirty="0"/>
              <a:t>,</a:t>
            </a:r>
            <a:r>
              <a:rPr lang="en-US" dirty="0" smtClean="0"/>
              <a:t> and </a:t>
            </a:r>
            <a:r>
              <a:rPr lang="en-US" dirty="0"/>
              <a:t>any other benefits, privileges or </a:t>
            </a:r>
            <a:r>
              <a:rPr lang="en-US" dirty="0" smtClean="0"/>
              <a:t>facilities provided to tenants.</a:t>
            </a:r>
          </a:p>
          <a:p>
            <a:pPr marL="0" indent="0" algn="just">
              <a:buNone/>
            </a:pPr>
            <a:endParaRPr lang="en-US" dirty="0"/>
          </a:p>
          <a:p>
            <a:pPr marL="0" indent="0" algn="just">
              <a:buNone/>
            </a:pPr>
            <a:r>
              <a:rPr lang="en-US" dirty="0" smtClean="0"/>
              <a:t>Housing services must be maintained, or the tenant’s rent must be reduced.</a:t>
            </a:r>
          </a:p>
          <a:p>
            <a:pPr marL="0" indent="0" algn="just">
              <a:buNone/>
            </a:pPr>
            <a:endParaRPr lang="en-US" dirty="0"/>
          </a:p>
          <a:p>
            <a:pPr marL="0" indent="0" algn="just">
              <a:buNone/>
            </a:pPr>
            <a:r>
              <a:rPr lang="en-US" dirty="0" smtClean="0"/>
              <a:t>Parking provided </a:t>
            </a:r>
            <a:r>
              <a:rPr lang="en-US" dirty="0"/>
              <a:t>on or after January 1, 2004</a:t>
            </a:r>
            <a:r>
              <a:rPr lang="en-US" dirty="0" smtClean="0"/>
              <a:t>, is an </a:t>
            </a:r>
            <a:r>
              <a:rPr lang="en-US" dirty="0"/>
              <a:t>inseparable part of the rented premises, and the landlord may not remove it during the tenancy unless the tenant consents to the removal in writing.</a:t>
            </a:r>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6</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17685872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Dealing with Problems</a:t>
            </a:r>
            <a:endParaRPr lang="en-US" sz="3200" dirty="0"/>
          </a:p>
        </p:txBody>
      </p:sp>
      <p:sp>
        <p:nvSpPr>
          <p:cNvPr id="3" name="Content Placeholder 2"/>
          <p:cNvSpPr>
            <a:spLocks noGrp="1"/>
          </p:cNvSpPr>
          <p:nvPr>
            <p:ph idx="1"/>
          </p:nvPr>
        </p:nvSpPr>
        <p:spPr>
          <a:xfrm>
            <a:off x="522911" y="1447800"/>
            <a:ext cx="8229600" cy="4876800"/>
          </a:xfrm>
        </p:spPr>
        <p:txBody>
          <a:bodyPr>
            <a:normAutofit/>
          </a:bodyPr>
          <a:lstStyle/>
          <a:p>
            <a:pPr marL="0" indent="0" algn="just">
              <a:buNone/>
            </a:pPr>
            <a:r>
              <a:rPr lang="en-US" dirty="0" smtClean="0"/>
              <a:t>First, contact landlord or landlord’s agent, preferably in writing, and ask that the problem be resolved</a:t>
            </a:r>
          </a:p>
          <a:p>
            <a:pPr marL="0" indent="0" algn="just">
              <a:buNone/>
            </a:pPr>
            <a:endParaRPr lang="en-US" sz="800" dirty="0" smtClean="0"/>
          </a:p>
          <a:p>
            <a:pPr marL="0" indent="0" algn="just">
              <a:buNone/>
            </a:pPr>
            <a:r>
              <a:rPr lang="en-US" dirty="0" smtClean="0"/>
              <a:t>Contact the appropriate government agency to inspect and cite for code violations</a:t>
            </a:r>
          </a:p>
          <a:p>
            <a:pPr marL="0" indent="0" algn="just">
              <a:buNone/>
            </a:pPr>
            <a:endParaRPr lang="en-US" sz="800" dirty="0"/>
          </a:p>
          <a:p>
            <a:pPr marL="0" indent="0" algn="just">
              <a:buNone/>
            </a:pPr>
            <a:r>
              <a:rPr lang="en-US" dirty="0" smtClean="0"/>
              <a:t>Resolve through mediation.  It is a voluntary process that typically requires good faith to be successful</a:t>
            </a:r>
          </a:p>
          <a:p>
            <a:pPr marL="0" indent="0" algn="just">
              <a:buNone/>
            </a:pPr>
            <a:endParaRPr lang="en-US" sz="800" dirty="0"/>
          </a:p>
          <a:p>
            <a:pPr marL="0" indent="0" algn="just">
              <a:buNone/>
            </a:pPr>
            <a:r>
              <a:rPr lang="en-US" dirty="0" smtClean="0"/>
              <a:t>For units under the RSO, file for a Rent Hearing</a:t>
            </a:r>
          </a:p>
          <a:p>
            <a:endParaRPr lang="en-US" sz="800" dirty="0" smtClean="0"/>
          </a:p>
          <a:p>
            <a:endParaRPr lang="en-US" dirty="0"/>
          </a:p>
          <a:p>
            <a:endParaRPr lang="en-US" dirty="0"/>
          </a:p>
        </p:txBody>
      </p:sp>
      <p:sp>
        <p:nvSpPr>
          <p:cNvPr id="12" name="Rectangle 11"/>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sp>
        <p:nvSpPr>
          <p:cNvPr id="5" name="Slide Number Placeholder 4"/>
          <p:cNvSpPr>
            <a:spLocks noGrp="1"/>
          </p:cNvSpPr>
          <p:nvPr>
            <p:ph type="sldNum" sz="quarter" idx="12"/>
          </p:nvPr>
        </p:nvSpPr>
        <p:spPr/>
        <p:txBody>
          <a:bodyPr/>
          <a:lstStyle/>
          <a:p>
            <a:fld id="{B932AE54-C7EB-4431-ADEB-1EE13A50C741}" type="slidenum">
              <a:rPr lang="en-US" smtClean="0"/>
              <a:t>7</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384769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17413"/>
            <a:ext cx="8229600" cy="990600"/>
          </a:xfrm>
        </p:spPr>
        <p:txBody>
          <a:bodyPr>
            <a:normAutofit/>
          </a:bodyPr>
          <a:lstStyle/>
          <a:p>
            <a:r>
              <a:rPr lang="en-US" sz="3200" dirty="0" smtClean="0"/>
              <a:t>Rent Adjustment Hearings</a:t>
            </a:r>
            <a:endParaRPr lang="en-US" sz="3200" dirty="0"/>
          </a:p>
        </p:txBody>
      </p:sp>
      <p:sp>
        <p:nvSpPr>
          <p:cNvPr id="3" name="TextBox 2"/>
          <p:cNvSpPr txBox="1"/>
          <p:nvPr/>
        </p:nvSpPr>
        <p:spPr>
          <a:xfrm>
            <a:off x="281158" y="1263135"/>
            <a:ext cx="4572000" cy="5386090"/>
          </a:xfrm>
          <a:prstGeom prst="rect">
            <a:avLst/>
          </a:prstGeom>
          <a:noFill/>
        </p:spPr>
        <p:txBody>
          <a:bodyPr wrap="square" rtlCol="0">
            <a:spAutoFit/>
          </a:bodyPr>
          <a:lstStyle/>
          <a:p>
            <a:pPr marL="342900" indent="-342900" algn="just">
              <a:buFont typeface="Wingdings" panose="05000000000000000000" pitchFamily="2" charset="2"/>
              <a:buChar char="ü"/>
            </a:pPr>
            <a:r>
              <a:rPr lang="en-US" sz="2000" dirty="0" smtClean="0"/>
              <a:t>Before filing, give a written request to the landlord for the needed maintenance or restoration of housing services</a:t>
            </a:r>
          </a:p>
          <a:p>
            <a:pPr marL="171450" indent="-171450" algn="just">
              <a:buFont typeface="Wingdings" panose="05000000000000000000" pitchFamily="2" charset="2"/>
              <a:buChar char="ü"/>
            </a:pPr>
            <a:endParaRPr lang="en-US" sz="800" dirty="0"/>
          </a:p>
          <a:p>
            <a:pPr marL="342900" indent="-342900" algn="just">
              <a:buFont typeface="Wingdings" panose="05000000000000000000" pitchFamily="2" charset="2"/>
              <a:buChar char="ü"/>
            </a:pPr>
            <a:r>
              <a:rPr lang="en-US" sz="2000" dirty="0" smtClean="0"/>
              <a:t>File for hearing after 30 days, or after landlord has indicated work will not be done or services will not be restored</a:t>
            </a:r>
          </a:p>
          <a:p>
            <a:pPr marL="171450" indent="-171450" algn="just">
              <a:buFont typeface="Wingdings" panose="05000000000000000000" pitchFamily="2" charset="2"/>
              <a:buChar char="ü"/>
            </a:pPr>
            <a:endParaRPr lang="en-US" sz="800" dirty="0"/>
          </a:p>
          <a:p>
            <a:pPr marL="342900" indent="-342900" algn="just">
              <a:buFont typeface="Wingdings" panose="05000000000000000000" pitchFamily="2" charset="2"/>
              <a:buChar char="ü"/>
            </a:pPr>
            <a:r>
              <a:rPr lang="en-US" sz="2000" dirty="0" smtClean="0"/>
              <a:t>Make your case to the hearing examiner, but time period for required maintenance is presumed to have passed</a:t>
            </a:r>
          </a:p>
          <a:p>
            <a:pPr marL="171450" indent="-171450" algn="just">
              <a:buFont typeface="Wingdings" panose="05000000000000000000" pitchFamily="2" charset="2"/>
              <a:buChar char="ü"/>
            </a:pPr>
            <a:endParaRPr lang="en-US" sz="800" dirty="0"/>
          </a:p>
          <a:p>
            <a:pPr marL="342900" indent="-342900" algn="just">
              <a:buFont typeface="Wingdings" panose="05000000000000000000" pitchFamily="2" charset="2"/>
              <a:buChar char="ü"/>
            </a:pPr>
            <a:r>
              <a:rPr lang="en-US" sz="2000" dirty="0" smtClean="0"/>
              <a:t>Hearing Examiner issues written decision ordering rent reductions which remain in effect until the work is done or services restored</a:t>
            </a:r>
            <a:endParaRPr lang="en-US" sz="2000" dirty="0"/>
          </a:p>
        </p:txBody>
      </p:sp>
      <p:sp>
        <p:nvSpPr>
          <p:cNvPr id="13" name="Rectangle 12"/>
          <p:cNvSpPr/>
          <p:nvPr/>
        </p:nvSpPr>
        <p:spPr>
          <a:xfrm>
            <a:off x="8458200" y="6629400"/>
            <a:ext cx="646331" cy="215444"/>
          </a:xfrm>
          <a:prstGeom prst="rect">
            <a:avLst/>
          </a:prstGeom>
        </p:spPr>
        <p:txBody>
          <a:bodyPr wrap="none">
            <a:spAutoFit/>
          </a:bodyPr>
          <a:lstStyle/>
          <a:p>
            <a:pPr lvl="0"/>
            <a:r>
              <a:rPr lang="en-US" sz="800" dirty="0">
                <a:solidFill>
                  <a:prstClr val="black"/>
                </a:solidFill>
              </a:rPr>
              <a:t>1/26/2016</a:t>
            </a:r>
          </a:p>
        </p:txBody>
      </p:sp>
      <p:pic>
        <p:nvPicPr>
          <p:cNvPr id="14" name="Picture 13"/>
          <p:cNvPicPr/>
          <p:nvPr/>
        </p:nvPicPr>
        <p:blipFill>
          <a:blip r:embed="rId2">
            <a:duotone>
              <a:prstClr val="black"/>
              <a:srgbClr val="D9C3A5">
                <a:tint val="50000"/>
                <a:satMod val="180000"/>
              </a:srgbClr>
            </a:duotone>
          </a:blip>
          <a:stretch>
            <a:fillRect/>
          </a:stretch>
        </p:blipFill>
        <p:spPr>
          <a:xfrm>
            <a:off x="5203883" y="1544425"/>
            <a:ext cx="3670300" cy="4823510"/>
          </a:xfrm>
          <a:prstGeom prst="rect">
            <a:avLst/>
          </a:prstGeom>
        </p:spPr>
      </p:pic>
      <p:sp>
        <p:nvSpPr>
          <p:cNvPr id="7" name="TextBox 6"/>
          <p:cNvSpPr txBox="1"/>
          <p:nvPr/>
        </p:nvSpPr>
        <p:spPr>
          <a:xfrm>
            <a:off x="4853157" y="1238736"/>
            <a:ext cx="4371753" cy="338554"/>
          </a:xfrm>
          <a:prstGeom prst="rect">
            <a:avLst/>
          </a:prstGeom>
          <a:noFill/>
        </p:spPr>
        <p:txBody>
          <a:bodyPr wrap="square" rtlCol="0">
            <a:spAutoFit/>
          </a:bodyPr>
          <a:lstStyle/>
          <a:p>
            <a:pPr algn="ctr"/>
            <a:r>
              <a:rPr lang="en-US" sz="800" b="1" u="sng" dirty="0" smtClean="0">
                <a:latin typeface="Arial" panose="020B0604020202020204" pitchFamily="34" charset="0"/>
                <a:cs typeface="Arial" panose="020B0604020202020204" pitchFamily="34" charset="0"/>
              </a:rPr>
              <a:t>Form 88</a:t>
            </a:r>
          </a:p>
          <a:p>
            <a:pPr algn="ctr"/>
            <a:r>
              <a:rPr lang="en-US" sz="800" b="1" dirty="0" smtClean="0">
                <a:latin typeface="Arial" panose="020B0604020202020204" pitchFamily="34" charset="0"/>
                <a:cs typeface="Arial" panose="020B0604020202020204" pitchFamily="34" charset="0"/>
              </a:rPr>
              <a:t>Request  For Maintenance/Restore Housing Services/Correct Code Violations</a:t>
            </a:r>
            <a:endParaRPr lang="en-US" sz="800" b="1" dirty="0">
              <a:latin typeface="Arial" panose="020B0604020202020204" pitchFamily="34" charset="0"/>
              <a:cs typeface="Arial" panose="020B0604020202020204" pitchFamily="34" charset="0"/>
            </a:endParaRPr>
          </a:p>
        </p:txBody>
      </p:sp>
      <p:sp>
        <p:nvSpPr>
          <p:cNvPr id="9" name="Slide Number Placeholder 8"/>
          <p:cNvSpPr>
            <a:spLocks noGrp="1"/>
          </p:cNvSpPr>
          <p:nvPr>
            <p:ph type="sldNum" sz="quarter" idx="12"/>
          </p:nvPr>
        </p:nvSpPr>
        <p:spPr/>
        <p:txBody>
          <a:bodyPr/>
          <a:lstStyle/>
          <a:p>
            <a:fld id="{B932AE54-C7EB-4431-ADEB-1EE13A50C741}" type="slidenum">
              <a:rPr lang="en-US" smtClean="0"/>
              <a:t>8</a:t>
            </a:fld>
            <a:endParaRPr lang="en-US" dirty="0"/>
          </a:p>
        </p:txBody>
      </p:sp>
      <p:sp>
        <p:nvSpPr>
          <p:cNvPr id="16"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1247625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Landlord’s Right to Enter Unit</a:t>
            </a:r>
            <a:endParaRPr lang="en-US" sz="3200" dirty="0"/>
          </a:p>
        </p:txBody>
      </p:sp>
      <p:sp>
        <p:nvSpPr>
          <p:cNvPr id="3" name="Content Placeholder 2"/>
          <p:cNvSpPr>
            <a:spLocks noGrp="1"/>
          </p:cNvSpPr>
          <p:nvPr>
            <p:ph idx="1"/>
          </p:nvPr>
        </p:nvSpPr>
        <p:spPr>
          <a:xfrm>
            <a:off x="515722" y="1447800"/>
            <a:ext cx="8229600" cy="4876800"/>
          </a:xfrm>
        </p:spPr>
        <p:txBody>
          <a:bodyPr>
            <a:normAutofit/>
          </a:bodyPr>
          <a:lstStyle/>
          <a:p>
            <a:pPr marL="0" indent="0" algn="just">
              <a:buNone/>
            </a:pPr>
            <a:r>
              <a:rPr lang="en-US" sz="2000" dirty="0" smtClean="0"/>
              <a:t>Governed by California Civil Code §1954</a:t>
            </a:r>
          </a:p>
          <a:p>
            <a:pPr marL="0" indent="0" algn="just">
              <a:buNone/>
            </a:pPr>
            <a:endParaRPr lang="en-US" sz="800" dirty="0" smtClean="0"/>
          </a:p>
          <a:p>
            <a:pPr marL="0" indent="0" algn="just">
              <a:buNone/>
            </a:pPr>
            <a:r>
              <a:rPr lang="en-US" sz="2000" dirty="0" smtClean="0"/>
              <a:t>Reasons for entry:</a:t>
            </a:r>
          </a:p>
          <a:p>
            <a:pPr marL="274320" lvl="1" indent="0" algn="just">
              <a:buNone/>
            </a:pPr>
            <a:r>
              <a:rPr lang="en-US" dirty="0" smtClean="0"/>
              <a:t> 1) emergency; </a:t>
            </a:r>
          </a:p>
          <a:p>
            <a:pPr marL="274320" lvl="1" indent="0" algn="just">
              <a:buNone/>
            </a:pPr>
            <a:r>
              <a:rPr lang="en-US" dirty="0"/>
              <a:t> </a:t>
            </a:r>
            <a:r>
              <a:rPr lang="en-US" dirty="0" smtClean="0"/>
              <a:t>2) to make necessary or agreed upon repairs;</a:t>
            </a:r>
          </a:p>
          <a:p>
            <a:pPr marL="274320" lvl="1" indent="0" algn="just">
              <a:buNone/>
            </a:pPr>
            <a:r>
              <a:rPr lang="en-US" dirty="0" smtClean="0"/>
              <a:t> 3) to show the unit to prospective tenants or buyers;</a:t>
            </a:r>
          </a:p>
          <a:p>
            <a:pPr marL="274320" lvl="1" indent="0" algn="just">
              <a:buNone/>
            </a:pPr>
            <a:r>
              <a:rPr lang="en-US" dirty="0" smtClean="0"/>
              <a:t> 4) to conduct initial inspection before tenant moves out</a:t>
            </a:r>
          </a:p>
          <a:p>
            <a:pPr marL="274320" lvl="1" indent="0" algn="just">
              <a:buNone/>
            </a:pPr>
            <a:r>
              <a:rPr lang="en-US" dirty="0" smtClean="0"/>
              <a:t> 5) when tenant has moved or abandoned unit</a:t>
            </a:r>
          </a:p>
          <a:p>
            <a:pPr marL="274320" lvl="1" indent="0" algn="just">
              <a:buNone/>
            </a:pPr>
            <a:endParaRPr lang="en-US" sz="800" dirty="0" smtClean="0"/>
          </a:p>
          <a:p>
            <a:pPr marL="0" lvl="1" indent="0" algn="just">
              <a:buNone/>
            </a:pPr>
            <a:r>
              <a:rPr lang="en-US" dirty="0" smtClean="0"/>
              <a:t>Landlord must give “reasonable” written notice before entry, except when unit is for sale. Typically 24 hours is considered reasonable.</a:t>
            </a:r>
          </a:p>
          <a:p>
            <a:pPr marL="0" lvl="1" indent="0" algn="just">
              <a:buNone/>
            </a:pPr>
            <a:endParaRPr lang="en-US" sz="800" dirty="0" smtClean="0"/>
          </a:p>
          <a:p>
            <a:pPr marL="0" lvl="1" indent="0" algn="just">
              <a:buNone/>
            </a:pPr>
            <a:r>
              <a:rPr lang="en-US" dirty="0" smtClean="0"/>
              <a:t>Landlord does not need tenant’s permission.  Landlord is informing tenant of the planned entry. Entry must take place during “normal business hours” which can include weekends if the lease says so.</a:t>
            </a:r>
            <a:endParaRPr lang="en-US" dirty="0"/>
          </a:p>
        </p:txBody>
      </p:sp>
      <p:sp>
        <p:nvSpPr>
          <p:cNvPr id="12" name="Rectangle 11"/>
          <p:cNvSpPr/>
          <p:nvPr/>
        </p:nvSpPr>
        <p:spPr>
          <a:xfrm>
            <a:off x="8458200" y="6629400"/>
            <a:ext cx="646331" cy="338554"/>
          </a:xfrm>
          <a:prstGeom prst="rect">
            <a:avLst/>
          </a:prstGeom>
        </p:spPr>
        <p:txBody>
          <a:bodyPr wrap="none">
            <a:spAutoFit/>
          </a:bodyPr>
          <a:lstStyle/>
          <a:p>
            <a:pPr lvl="0"/>
            <a:r>
              <a:rPr lang="en-US" sz="800" dirty="0">
                <a:solidFill>
                  <a:prstClr val="black"/>
                </a:solidFill>
              </a:rPr>
              <a:t>1/26/2016</a:t>
            </a:r>
          </a:p>
          <a:p>
            <a:pPr lvl="0"/>
            <a:endParaRPr lang="en-US" sz="800" dirty="0">
              <a:solidFill>
                <a:prstClr val="black"/>
              </a:solidFill>
            </a:endParaRPr>
          </a:p>
        </p:txBody>
      </p:sp>
      <p:sp>
        <p:nvSpPr>
          <p:cNvPr id="5" name="Slide Number Placeholder 4"/>
          <p:cNvSpPr>
            <a:spLocks noGrp="1"/>
          </p:cNvSpPr>
          <p:nvPr>
            <p:ph type="sldNum" sz="quarter" idx="12"/>
          </p:nvPr>
        </p:nvSpPr>
        <p:spPr/>
        <p:txBody>
          <a:bodyPr/>
          <a:lstStyle/>
          <a:p>
            <a:fld id="{B932AE54-C7EB-4431-ADEB-1EE13A50C741}" type="slidenum">
              <a:rPr lang="en-US" smtClean="0"/>
              <a:t>9</a:t>
            </a:fld>
            <a:endParaRPr lang="en-US" dirty="0"/>
          </a:p>
        </p:txBody>
      </p:sp>
      <p:sp>
        <p:nvSpPr>
          <p:cNvPr id="10" name="Date Placeholder 10"/>
          <p:cNvSpPr>
            <a:spLocks noGrp="1"/>
          </p:cNvSpPr>
          <p:nvPr>
            <p:ph type="dt" sz="half" idx="10"/>
          </p:nvPr>
        </p:nvSpPr>
        <p:spPr>
          <a:xfrm>
            <a:off x="0" y="76200"/>
            <a:ext cx="5791200" cy="252984"/>
          </a:xfrm>
        </p:spPr>
        <p:txBody>
          <a:bodyPr/>
          <a:lstStyle/>
          <a:p>
            <a:r>
              <a:rPr lang="en-US" sz="1000" dirty="0" smtClean="0"/>
              <a:t>City of West Hollywood - Rent Stabilization &amp; Housing Division - (323) 848-6450</a:t>
            </a:r>
            <a:endParaRPr lang="en-US" sz="1000" dirty="0"/>
          </a:p>
        </p:txBody>
      </p:sp>
    </p:spTree>
    <p:extLst>
      <p:ext uri="{BB962C8B-B14F-4D97-AF65-F5344CB8AC3E}">
        <p14:creationId xmlns:p14="http://schemas.microsoft.com/office/powerpoint/2010/main" val="12249434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6129</TotalTime>
  <Words>1685</Words>
  <Application>Microsoft Office PowerPoint</Application>
  <PresentationFormat>On-screen Show (4:3)</PresentationFormat>
  <Paragraphs>216</Paragraphs>
  <Slides>17</Slides>
  <Notes>3</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Clarity</vt:lpstr>
      <vt:lpstr>Tenants 101</vt:lpstr>
      <vt:lpstr>Important Note:</vt:lpstr>
      <vt:lpstr>Introduction to Important Concepts</vt:lpstr>
      <vt:lpstr>WeHo Rentals: At the Start of the Tenancy</vt:lpstr>
      <vt:lpstr>Maintenance Standards</vt:lpstr>
      <vt:lpstr>Housing Services</vt:lpstr>
      <vt:lpstr>Dealing with Problems</vt:lpstr>
      <vt:lpstr>Rent Adjustment Hearings</vt:lpstr>
      <vt:lpstr>Landlord’s Right to Enter Unit</vt:lpstr>
      <vt:lpstr>Roommates &amp; Additional Residents</vt:lpstr>
      <vt:lpstr>Evictions and Relocations</vt:lpstr>
      <vt:lpstr>Evictions and Relocations – cont’d</vt:lpstr>
      <vt:lpstr>Short Term Rentals</vt:lpstr>
      <vt:lpstr>Short Term Rentals - cont’d.</vt:lpstr>
      <vt:lpstr>Harassment</vt:lpstr>
      <vt:lpstr>Resources</vt:lpstr>
      <vt:lpstr>Contact Us:</vt:lpstr>
    </vt:vector>
  </TitlesOfParts>
  <Company>City of West Hollywood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Tenants 101</dc:title>
  <dc:creator>bdministrator</dc:creator>
  <cp:lastModifiedBy>bdministrator</cp:lastModifiedBy>
  <cp:revision>160</cp:revision>
  <cp:lastPrinted>2016-01-27T00:14:29Z</cp:lastPrinted>
  <dcterms:created xsi:type="dcterms:W3CDTF">2013-02-19T21:18:39Z</dcterms:created>
  <dcterms:modified xsi:type="dcterms:W3CDTF">2016-02-03T23:21:48Z</dcterms:modified>
</cp:coreProperties>
</file>