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272" r:id="rId1"/>
  </p:sldMasterIdLst>
  <p:notesMasterIdLst>
    <p:notesMasterId r:id="rId21"/>
  </p:notesMasterIdLst>
  <p:handoutMasterIdLst>
    <p:handoutMasterId r:id="rId22"/>
  </p:handoutMasterIdLst>
  <p:sldIdLst>
    <p:sldId id="256" r:id="rId2"/>
    <p:sldId id="278" r:id="rId3"/>
    <p:sldId id="263" r:id="rId4"/>
    <p:sldId id="260" r:id="rId5"/>
    <p:sldId id="281" r:id="rId6"/>
    <p:sldId id="261" r:id="rId7"/>
    <p:sldId id="264" r:id="rId8"/>
    <p:sldId id="282" r:id="rId9"/>
    <p:sldId id="265" r:id="rId10"/>
    <p:sldId id="283" r:id="rId11"/>
    <p:sldId id="289" r:id="rId12"/>
    <p:sldId id="290" r:id="rId13"/>
    <p:sldId id="269" r:id="rId14"/>
    <p:sldId id="291" r:id="rId15"/>
    <p:sldId id="268" r:id="rId16"/>
    <p:sldId id="284" r:id="rId17"/>
    <p:sldId id="271" r:id="rId18"/>
    <p:sldId id="276" r:id="rId19"/>
    <p:sldId id="277"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B79254-6475-4ACC-925C-921661813DA6}">
          <p14:sldIdLst>
            <p14:sldId id="256"/>
            <p14:sldId id="278"/>
          </p14:sldIdLst>
        </p14:section>
        <p14:section name="Untitled Section" id="{AE73BC4F-94F3-46DD-8132-DD4CF703DA27}">
          <p14:sldIdLst>
            <p14:sldId id="263"/>
            <p14:sldId id="260"/>
            <p14:sldId id="281"/>
            <p14:sldId id="261"/>
            <p14:sldId id="264"/>
            <p14:sldId id="282"/>
            <p14:sldId id="265"/>
            <p14:sldId id="283"/>
          </p14:sldIdLst>
        </p14:section>
        <p14:section name="Untitled Section" id="{5FECE2E4-03CE-417B-BF0B-8E2A42D95029}">
          <p14:sldIdLst>
            <p14:sldId id="289"/>
            <p14:sldId id="290"/>
            <p14:sldId id="269"/>
            <p14:sldId id="291"/>
            <p14:sldId id="268"/>
            <p14:sldId id="284"/>
            <p14:sldId id="271"/>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514" autoAdjust="0"/>
  </p:normalViewPr>
  <p:slideViewPr>
    <p:cSldViewPr>
      <p:cViewPr>
        <p:scale>
          <a:sx n="110" d="100"/>
          <a:sy n="110" d="100"/>
        </p:scale>
        <p:origin x="-72" y="-72"/>
      </p:cViewPr>
      <p:guideLst>
        <p:guide orient="horz" pos="2160"/>
        <p:guide pos="2880"/>
      </p:guideLst>
    </p:cSldViewPr>
  </p:slideViewPr>
  <p:outlineViewPr>
    <p:cViewPr>
      <p:scale>
        <a:sx n="33" d="100"/>
        <a:sy n="33" d="100"/>
      </p:scale>
      <p:origin x="48" y="3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8DCA224-37D0-4F9C-BA38-0A681063DCAB}" type="slidenum">
              <a:rPr lang="en-US" smtClean="0"/>
              <a:t>‹#›</a:t>
            </a:fld>
            <a:endParaRPr lang="en-US" dirty="0"/>
          </a:p>
        </p:txBody>
      </p:sp>
    </p:spTree>
    <p:extLst>
      <p:ext uri="{BB962C8B-B14F-4D97-AF65-F5344CB8AC3E}">
        <p14:creationId xmlns:p14="http://schemas.microsoft.com/office/powerpoint/2010/main" val="5561527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6EED6B74-1145-4B8F-96DA-95EE07C2B280}" type="slidenum">
              <a:rPr lang="en-US" smtClean="0"/>
              <a:t>‹#›</a:t>
            </a:fld>
            <a:endParaRPr lang="en-US" dirty="0"/>
          </a:p>
        </p:txBody>
      </p:sp>
    </p:spTree>
    <p:extLst>
      <p:ext uri="{BB962C8B-B14F-4D97-AF65-F5344CB8AC3E}">
        <p14:creationId xmlns:p14="http://schemas.microsoft.com/office/powerpoint/2010/main" val="2661503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3700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86000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8" name="Footer Placeholder 7"/>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9" name="Slide Number Placeholder 8"/>
          <p:cNvSpPr>
            <a:spLocks noGrp="1"/>
          </p:cNvSpPr>
          <p:nvPr>
            <p:ph type="sldNum" sz="quarter" idx="12"/>
          </p:nvPr>
        </p:nvSpPr>
        <p:spPr/>
        <p:txBody>
          <a:bodyPr/>
          <a:lstStyle/>
          <a:p>
            <a:fld id="{B932AE54-C7EB-4431-ADEB-1EE13A50C741}"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4" name="Footer Placeholder 3"/>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3" name="Footer Placeholder 2"/>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4" name="Slide Number Placeholder 3"/>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932AE54-C7EB-4431-ADEB-1EE13A50C74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hf hdr="0" ft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RSD@weho.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eho.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Harassment  </a:t>
            </a:r>
            <a:endParaRPr lang="en-US" dirty="0"/>
          </a:p>
        </p:txBody>
      </p:sp>
      <p:sp>
        <p:nvSpPr>
          <p:cNvPr id="3" name="Subtitle 2"/>
          <p:cNvSpPr>
            <a:spLocks noGrp="1"/>
          </p:cNvSpPr>
          <p:nvPr>
            <p:ph type="subTitle" idx="1"/>
          </p:nvPr>
        </p:nvSpPr>
        <p:spPr>
          <a:xfrm>
            <a:off x="1143000" y="3505200"/>
            <a:ext cx="6400800" cy="1752600"/>
          </a:xfrm>
        </p:spPr>
        <p:txBody>
          <a:bodyPr/>
          <a:lstStyle/>
          <a:p>
            <a:r>
              <a:rPr lang="en-US" dirty="0" smtClean="0"/>
              <a:t>A presentation on the laws concerning harassment in the City of West Hollywood.  Prepared as part of the Building Blocks Series.</a:t>
            </a:r>
            <a:endParaRPr lang="en-US" dirty="0"/>
          </a:p>
        </p:txBody>
      </p:sp>
      <p:sp>
        <p:nvSpPr>
          <p:cNvPr id="7" name="Rectangle 6"/>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Tree>
    <p:extLst>
      <p:ext uri="{BB962C8B-B14F-4D97-AF65-F5344CB8AC3E}">
        <p14:creationId xmlns:p14="http://schemas.microsoft.com/office/powerpoint/2010/main" val="1171657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Harassment Elements continued….</a:t>
            </a:r>
            <a:endParaRPr lang="en-US" dirty="0"/>
          </a:p>
        </p:txBody>
      </p:sp>
      <p:sp>
        <p:nvSpPr>
          <p:cNvPr id="3" name="Content Placeholder 2"/>
          <p:cNvSpPr>
            <a:spLocks noGrp="1"/>
          </p:cNvSpPr>
          <p:nvPr>
            <p:ph idx="1"/>
          </p:nvPr>
        </p:nvSpPr>
        <p:spPr/>
        <p:txBody>
          <a:bodyPr>
            <a:normAutofit/>
          </a:bodyPr>
          <a:lstStyle/>
          <a:p>
            <a:pPr marL="274320" lvl="1" indent="0">
              <a:buNone/>
            </a:pPr>
            <a:r>
              <a:rPr lang="en-US" sz="1800" dirty="0">
                <a:solidFill>
                  <a:schemeClr val="tx2">
                    <a:lumMod val="60000"/>
                    <a:lumOff val="40000"/>
                  </a:schemeClr>
                </a:solidFill>
              </a:rPr>
              <a:t>12</a:t>
            </a:r>
            <a:r>
              <a:rPr lang="en-US" sz="1800" dirty="0"/>
              <a:t>. Refusing to acknowledge or accept receipt of lawful rent payments as set forth in the lease agreement or as established by the usual practice of the parties.</a:t>
            </a:r>
          </a:p>
          <a:p>
            <a:pPr marL="0" indent="0">
              <a:buNone/>
            </a:pPr>
            <a:r>
              <a:rPr lang="en-US" sz="1800" dirty="0"/>
              <a:t>	</a:t>
            </a:r>
          </a:p>
          <a:p>
            <a:pPr marL="274320" lvl="1" indent="0">
              <a:buNone/>
            </a:pPr>
            <a:r>
              <a:rPr lang="en-US" sz="1800" dirty="0">
                <a:solidFill>
                  <a:schemeClr val="tx2">
                    <a:lumMod val="60000"/>
                    <a:lumOff val="40000"/>
                  </a:schemeClr>
                </a:solidFill>
              </a:rPr>
              <a:t>13</a:t>
            </a:r>
            <a:r>
              <a:rPr lang="en-US" sz="1800" dirty="0"/>
              <a:t>. Engaging in any act or omission constituting a disturbance of a tenant’s possession of rental premises, whereby the premises are rendered unfit for occupancy, or the tenant is deprived of the beneficial enjoyment of the premises.</a:t>
            </a:r>
          </a:p>
          <a:p>
            <a:endParaRPr lang="en-US" sz="1800" dirty="0"/>
          </a:p>
          <a:p>
            <a:pPr marL="274320" lvl="1" indent="0">
              <a:buNone/>
            </a:pPr>
            <a:r>
              <a:rPr lang="en-US" sz="1800" dirty="0">
                <a:solidFill>
                  <a:schemeClr val="tx2">
                    <a:lumMod val="60000"/>
                    <a:lumOff val="40000"/>
                  </a:schemeClr>
                </a:solidFill>
              </a:rPr>
              <a:t>14</a:t>
            </a:r>
            <a:r>
              <a:rPr lang="en-US" sz="1800" dirty="0"/>
              <a:t>. Engaging in any conduct intended primarily to vex, annoy, injure, or intimidate a tenant. The conduct described in this subsection includes any behavior explainable only or primarily by the intent and purpose to vex, annoy, injure, or intimidate a tenant. The conduct described in this subsection shall not include conduct intended to communicate ideas or beliefs to the public at large which has only an incidental effect upon a person or persons.</a:t>
            </a:r>
          </a:p>
          <a:p>
            <a:endParaRPr lang="en-US" dirty="0"/>
          </a:p>
          <a:p>
            <a:endParaRPr lang="en-US" dirty="0"/>
          </a:p>
        </p:txBody>
      </p:sp>
      <p:sp>
        <p:nvSpPr>
          <p:cNvPr id="4" name="Date Placeholder 3"/>
          <p:cNvSpPr>
            <a:spLocks noGrp="1"/>
          </p:cNvSpPr>
          <p:nvPr>
            <p:ph type="dt" sz="half" idx="10"/>
          </p:nvPr>
        </p:nvSpPr>
        <p:spPr>
          <a:xfrm>
            <a:off x="457200" y="18288"/>
            <a:ext cx="6629400" cy="329184"/>
          </a:xfrm>
        </p:spPr>
        <p:txBody>
          <a:bodyPr/>
          <a:lstStyle/>
          <a:p>
            <a:r>
              <a:rPr lang="en-US" dirty="0"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10</a:t>
            </a:fld>
            <a:endParaRPr lang="en-US" dirty="0"/>
          </a:p>
        </p:txBody>
      </p:sp>
    </p:spTree>
    <p:extLst>
      <p:ext uri="{BB962C8B-B14F-4D97-AF65-F5344CB8AC3E}">
        <p14:creationId xmlns:p14="http://schemas.microsoft.com/office/powerpoint/2010/main" val="3483883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Harassment</a:t>
            </a:r>
            <a:endParaRPr lang="en-US" dirty="0"/>
          </a:p>
        </p:txBody>
      </p:sp>
      <p:sp>
        <p:nvSpPr>
          <p:cNvPr id="3" name="Content Placeholder 2"/>
          <p:cNvSpPr>
            <a:spLocks noGrp="1"/>
          </p:cNvSpPr>
          <p:nvPr>
            <p:ph idx="1"/>
          </p:nvPr>
        </p:nvSpPr>
        <p:spPr>
          <a:xfrm>
            <a:off x="457200" y="1447800"/>
            <a:ext cx="8229600" cy="4572000"/>
          </a:xfrm>
        </p:spPr>
        <p:txBody>
          <a:bodyPr>
            <a:normAutofit fontScale="55000" lnSpcReduction="20000"/>
          </a:bodyPr>
          <a:lstStyle/>
          <a:p>
            <a:pPr marL="0" indent="0">
              <a:buNone/>
            </a:pPr>
            <a:r>
              <a:rPr lang="en-US" dirty="0"/>
              <a:t>17.52.120 Removal of Parking Prohibited. </a:t>
            </a:r>
          </a:p>
          <a:p>
            <a:pPr marL="0" indent="0">
              <a:buNone/>
            </a:pPr>
            <a:r>
              <a:rPr lang="en-US" dirty="0">
                <a:latin typeface="Perpetua" panose="02020502060401020303" pitchFamily="18" charset="0"/>
              </a:rPr>
              <a:t>	</a:t>
            </a:r>
            <a:endParaRPr lang="en-US" dirty="0" smtClean="0">
              <a:latin typeface="Perpetua" panose="02020502060401020303" pitchFamily="18" charset="0"/>
            </a:endParaRPr>
          </a:p>
          <a:p>
            <a:r>
              <a:rPr lang="en-US" dirty="0" smtClean="0">
                <a:latin typeface="Perpetua" panose="02020502060401020303" pitchFamily="18" charset="0"/>
              </a:rPr>
              <a:t>(a)</a:t>
            </a:r>
            <a:r>
              <a:rPr lang="en-US" dirty="0">
                <a:latin typeface="Perpetua" panose="02020502060401020303" pitchFamily="18" charset="0"/>
              </a:rPr>
              <a:t>	If a landlord provides an on-site, off-street parking-space housing service to a tenant on or after January 1, 2004, that parking space becomes an inseparable part of the rented premises, and the landlord may not remove it during the tenancy unless the tenant consents to the removal in writing.</a:t>
            </a:r>
          </a:p>
          <a:p>
            <a:pPr marL="0" indent="0">
              <a:buNone/>
            </a:pPr>
            <a:endParaRPr lang="en-US" dirty="0" smtClean="0">
              <a:latin typeface="Perpetua" panose="02020502060401020303" pitchFamily="18" charset="0"/>
            </a:endParaRPr>
          </a:p>
          <a:p>
            <a:pPr marL="0" indent="0">
              <a:buNone/>
            </a:pPr>
            <a:r>
              <a:rPr lang="en-US" dirty="0">
                <a:latin typeface="Perpetua" panose="02020502060401020303" pitchFamily="18" charset="0"/>
              </a:rPr>
              <a:t>    </a:t>
            </a:r>
          </a:p>
          <a:p>
            <a:r>
              <a:rPr lang="en-US" dirty="0" smtClean="0">
                <a:latin typeface="Perpetua" panose="02020502060401020303" pitchFamily="18" charset="0"/>
              </a:rPr>
              <a:t> (</a:t>
            </a:r>
            <a:r>
              <a:rPr lang="en-US" dirty="0">
                <a:latin typeface="Perpetua" panose="02020502060401020303" pitchFamily="18" charset="0"/>
              </a:rPr>
              <a:t>b)	If a landlord removes an on-site, off-street parking space housing service from a tenancy in violation of this section:</a:t>
            </a:r>
          </a:p>
          <a:p>
            <a:endParaRPr lang="en-US" dirty="0" smtClean="0">
              <a:latin typeface="Perpetua" panose="02020502060401020303" pitchFamily="18" charset="0"/>
            </a:endParaRPr>
          </a:p>
          <a:p>
            <a:pPr marL="0" indent="0">
              <a:buNone/>
            </a:pPr>
            <a:r>
              <a:rPr lang="en-US" dirty="0">
                <a:latin typeface="Perpetua" panose="02020502060401020303" pitchFamily="18" charset="0"/>
              </a:rPr>
              <a:t>	(1)	The tenant may apply for a rent decrease by an amount commensurate with the value of the removed parking space under Section 17.44.040 for the temporary period of time during which the space is removed;</a:t>
            </a:r>
          </a:p>
          <a:p>
            <a:pPr marL="0" indent="0">
              <a:buNone/>
            </a:pPr>
            <a:r>
              <a:rPr lang="en-US" dirty="0">
                <a:latin typeface="Perpetua" panose="02020502060401020303" pitchFamily="18" charset="0"/>
              </a:rPr>
              <a:t>	(2)	The landlord shall be subject to criminal prosecution; </a:t>
            </a:r>
            <a:r>
              <a:rPr lang="en-US" dirty="0" smtClean="0">
                <a:latin typeface="Perpetua" panose="02020502060401020303" pitchFamily="18" charset="0"/>
              </a:rPr>
              <a:t>and</a:t>
            </a:r>
          </a:p>
          <a:p>
            <a:pPr marL="0" indent="0">
              <a:buNone/>
            </a:pPr>
            <a:r>
              <a:rPr lang="en-US" dirty="0">
                <a:latin typeface="Perpetua" panose="02020502060401020303" pitchFamily="18" charset="0"/>
              </a:rPr>
              <a:t>	</a:t>
            </a:r>
            <a:r>
              <a:rPr lang="en-US" dirty="0" smtClean="0">
                <a:latin typeface="Perpetua" panose="02020502060401020303" pitchFamily="18" charset="0"/>
              </a:rPr>
              <a:t>(</a:t>
            </a:r>
            <a:r>
              <a:rPr lang="en-US" dirty="0">
                <a:latin typeface="Perpetua" panose="02020502060401020303" pitchFamily="18" charset="0"/>
              </a:rPr>
              <a:t>3)	The city may bring a civil action for injunctive relief</a:t>
            </a:r>
            <a:r>
              <a:rPr lang="en-US" dirty="0" smtClean="0">
                <a:latin typeface="Perpetua" panose="02020502060401020303" pitchFamily="18" charset="0"/>
              </a:rPr>
              <a:t>.</a:t>
            </a:r>
          </a:p>
          <a:p>
            <a:pPr marL="0" indent="0">
              <a:buNone/>
            </a:pPr>
            <a:endParaRPr lang="en-US" dirty="0" smtClean="0">
              <a:latin typeface="Perpetua" panose="02020502060401020303" pitchFamily="18" charset="0"/>
            </a:endParaRPr>
          </a:p>
          <a:p>
            <a:pPr marL="0" indent="0">
              <a:buNone/>
            </a:pPr>
            <a:endParaRPr lang="en-US" dirty="0">
              <a:latin typeface="Perpetua" panose="02020502060401020303" pitchFamily="18" charset="0"/>
            </a:endParaRPr>
          </a:p>
          <a:p>
            <a:r>
              <a:rPr lang="en-US" dirty="0" smtClean="0">
                <a:latin typeface="Perpetua" panose="02020502060401020303" pitchFamily="18" charset="0"/>
              </a:rPr>
              <a:t>(</a:t>
            </a:r>
            <a:r>
              <a:rPr lang="en-US" dirty="0">
                <a:latin typeface="Perpetua" panose="02020502060401020303" pitchFamily="18" charset="0"/>
              </a:rPr>
              <a:t>c)	Nothing in this section is intended to limit a tenant’s right to a rent decrease for the loss of a parking housing service, even if the tenant consents in writing to the loss.</a:t>
            </a:r>
          </a:p>
          <a:p>
            <a:endParaRPr lang="en-US" dirty="0" smtClean="0">
              <a:latin typeface="Perpetua" panose="02020502060401020303" pitchFamily="18" charset="0"/>
            </a:endParaRPr>
          </a:p>
          <a:p>
            <a:r>
              <a:rPr lang="en-US" dirty="0" smtClean="0">
                <a:latin typeface="Perpetua" panose="02020502060401020303" pitchFamily="18" charset="0"/>
              </a:rPr>
              <a:t>(</a:t>
            </a:r>
            <a:r>
              <a:rPr lang="en-US" dirty="0">
                <a:latin typeface="Perpetua" panose="02020502060401020303" pitchFamily="18" charset="0"/>
              </a:rPr>
              <a:t>d)	Nothing in this section is intended to penalize a temporary removal of a parking space reasonably necessitated by required repair or maintenance.</a:t>
            </a:r>
          </a:p>
          <a:p>
            <a:endParaRPr lang="en-US" dirty="0" smtClean="0">
              <a:latin typeface="Perpetua" panose="02020502060401020303" pitchFamily="18" charset="0"/>
            </a:endParaRPr>
          </a:p>
          <a:p>
            <a:r>
              <a:rPr lang="en-US" dirty="0" smtClean="0">
                <a:latin typeface="Perpetua" panose="02020502060401020303" pitchFamily="18" charset="0"/>
              </a:rPr>
              <a:t>(</a:t>
            </a:r>
            <a:r>
              <a:rPr lang="en-US" dirty="0">
                <a:latin typeface="Perpetua" panose="02020502060401020303" pitchFamily="18" charset="0"/>
              </a:rPr>
              <a:t>e)	Nothing in this section is intended to prohibit a landlord and tenant from voluntarily agreeing to the substitution of one parking space for another at the same property</a:t>
            </a:r>
            <a:r>
              <a:rPr lang="en-US" dirty="0" smtClean="0">
                <a:latin typeface="Perpetua" panose="02020502060401020303" pitchFamily="18" charset="0"/>
              </a:rPr>
              <a:t>.  (</a:t>
            </a:r>
            <a:r>
              <a:rPr lang="en-US" dirty="0">
                <a:latin typeface="Perpetua" panose="02020502060401020303" pitchFamily="18" charset="0"/>
              </a:rPr>
              <a:t>Ord. 04-681 § 2, 2004)</a:t>
            </a:r>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11</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454427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Harassment</a:t>
            </a:r>
            <a:endParaRPr lang="en-US" dirty="0"/>
          </a:p>
        </p:txBody>
      </p:sp>
      <p:sp>
        <p:nvSpPr>
          <p:cNvPr id="3" name="Content Placeholder 2"/>
          <p:cNvSpPr>
            <a:spLocks noGrp="1"/>
          </p:cNvSpPr>
          <p:nvPr>
            <p:ph idx="1"/>
          </p:nvPr>
        </p:nvSpPr>
        <p:spPr/>
        <p:txBody>
          <a:bodyPr>
            <a:normAutofit lnSpcReduction="10000"/>
          </a:bodyPr>
          <a:lstStyle/>
          <a:p>
            <a:pPr marL="342900" indent="-342900" algn="just"/>
            <a:r>
              <a:rPr lang="en-US" dirty="0" smtClean="0"/>
              <a:t>Before </a:t>
            </a:r>
            <a:r>
              <a:rPr lang="en-US" dirty="0"/>
              <a:t>filing, you should understand that you are asking the City to investigate the landlord for criminal activity.  </a:t>
            </a:r>
          </a:p>
          <a:p>
            <a:pPr marL="342900" indent="-342900" algn="just"/>
            <a:endParaRPr lang="en-US" sz="900" dirty="0"/>
          </a:p>
          <a:p>
            <a:pPr marL="342900" indent="-342900" algn="just"/>
            <a:r>
              <a:rPr lang="en-US" dirty="0"/>
              <a:t>If the City were to file a criminal complaint it would be heard in a court room where a judge is hearing trials for other serious crimes.</a:t>
            </a:r>
          </a:p>
          <a:p>
            <a:endParaRPr lang="en-US" dirty="0"/>
          </a:p>
          <a:p>
            <a:pPr lvl="0"/>
            <a:r>
              <a:rPr lang="en-US" dirty="0" smtClean="0"/>
              <a:t>Rudeness</a:t>
            </a:r>
            <a:r>
              <a:rPr lang="en-US" dirty="0"/>
              <a:t>, lack of consideration, or mistakes are not </a:t>
            </a:r>
            <a:r>
              <a:rPr lang="en-US" dirty="0" smtClean="0"/>
              <a:t>    adequate </a:t>
            </a:r>
            <a:r>
              <a:rPr lang="en-US" dirty="0"/>
              <a:t>grounds for filing a criminal complaint.</a:t>
            </a:r>
          </a:p>
          <a:p>
            <a:pPr marL="0" indent="0">
              <a:buNone/>
            </a:pPr>
            <a:endParaRPr lang="en-US" dirty="0"/>
          </a:p>
          <a:p>
            <a:pPr lvl="0"/>
            <a:r>
              <a:rPr lang="en-US" dirty="0" smtClean="0"/>
              <a:t>If </a:t>
            </a:r>
            <a:r>
              <a:rPr lang="en-US" dirty="0"/>
              <a:t>a case goes to trial, the complaining tenant must testify, but the landlord (or other charged person) does not have to.</a:t>
            </a:r>
          </a:p>
          <a:p>
            <a:endParaRPr lang="en-US" dirty="0"/>
          </a:p>
        </p:txBody>
      </p:sp>
      <p:sp>
        <p:nvSpPr>
          <p:cNvPr id="4" name="Date Placeholder 3"/>
          <p:cNvSpPr>
            <a:spLocks noGrp="1"/>
          </p:cNvSpPr>
          <p:nvPr>
            <p:ph type="dt" sz="half" idx="10"/>
          </p:nvPr>
        </p:nvSpPr>
        <p:spPr>
          <a:xfrm>
            <a:off x="152400" y="-11502"/>
            <a:ext cx="5562600" cy="329184"/>
          </a:xfrm>
        </p:spPr>
        <p:txBody>
          <a:bodyPr/>
          <a:lstStyle/>
          <a:p>
            <a:r>
              <a:rPr lang="en-US"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12</a:t>
            </a:fld>
            <a:endParaRPr lang="en-US" dirty="0"/>
          </a:p>
        </p:txBody>
      </p:sp>
    </p:spTree>
    <p:extLst>
      <p:ext uri="{BB962C8B-B14F-4D97-AF65-F5344CB8AC3E}">
        <p14:creationId xmlns:p14="http://schemas.microsoft.com/office/powerpoint/2010/main" val="726003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Harassment  - Who should file a complaint?</a:t>
            </a:r>
            <a:endParaRPr lang="en-US" sz="2800" dirty="0"/>
          </a:p>
        </p:txBody>
      </p:sp>
      <p:sp>
        <p:nvSpPr>
          <p:cNvPr id="3" name="Content Placeholder 2"/>
          <p:cNvSpPr>
            <a:spLocks noGrp="1"/>
          </p:cNvSpPr>
          <p:nvPr>
            <p:ph idx="1"/>
          </p:nvPr>
        </p:nvSpPr>
        <p:spPr>
          <a:xfrm>
            <a:off x="457200" y="1447800"/>
            <a:ext cx="8229600" cy="4876800"/>
          </a:xfrm>
        </p:spPr>
        <p:txBody>
          <a:bodyPr>
            <a:normAutofit/>
          </a:bodyPr>
          <a:lstStyle/>
          <a:p>
            <a:pPr marL="274320" lvl="1" indent="0">
              <a:buNone/>
            </a:pPr>
            <a:endParaRPr lang="en-US" dirty="0" smtClean="0"/>
          </a:p>
          <a:p>
            <a:pPr marL="274320" lvl="1" indent="0">
              <a:buNone/>
            </a:pPr>
            <a:r>
              <a:rPr lang="en-US" dirty="0" smtClean="0"/>
              <a:t>Who </a:t>
            </a:r>
            <a:r>
              <a:rPr lang="en-US" dirty="0"/>
              <a:t>should file a </a:t>
            </a:r>
            <a:r>
              <a:rPr lang="en-US" dirty="0" smtClean="0"/>
              <a:t>complaint?</a:t>
            </a:r>
            <a:endParaRPr lang="en-US" dirty="0"/>
          </a:p>
          <a:p>
            <a:pPr lvl="1"/>
            <a:endParaRPr lang="en-US" dirty="0" smtClean="0"/>
          </a:p>
          <a:p>
            <a:pPr lvl="1"/>
            <a:r>
              <a:rPr lang="en-US" dirty="0" smtClean="0"/>
              <a:t>Tenants who feel that their landlord or a representative of their landlord is engaging in substantial conduct intended to motivate the tenant to vacate the unit.</a:t>
            </a:r>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13</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549801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Harassment Complaint Filed – What Happens Next?</a:t>
            </a:r>
            <a:endParaRPr lang="en-US" sz="2800" dirty="0"/>
          </a:p>
        </p:txBody>
      </p:sp>
      <p:sp>
        <p:nvSpPr>
          <p:cNvPr id="3" name="Content Placeholder 2"/>
          <p:cNvSpPr>
            <a:spLocks noGrp="1"/>
          </p:cNvSpPr>
          <p:nvPr>
            <p:ph idx="1"/>
          </p:nvPr>
        </p:nvSpPr>
        <p:spPr/>
        <p:txBody>
          <a:bodyPr>
            <a:normAutofit fontScale="85000" lnSpcReduction="10000"/>
          </a:bodyPr>
          <a:lstStyle/>
          <a:p>
            <a:pPr marL="0" lvl="1" indent="0">
              <a:buNone/>
            </a:pPr>
            <a:endParaRPr lang="en-US" dirty="0"/>
          </a:p>
          <a:p>
            <a:pPr algn="just"/>
            <a:r>
              <a:rPr lang="en-US" dirty="0"/>
              <a:t>Once the tenant files the complaint – what happens next?</a:t>
            </a:r>
          </a:p>
          <a:p>
            <a:endParaRPr lang="en-US" dirty="0" smtClean="0"/>
          </a:p>
          <a:p>
            <a:pPr lvl="0"/>
            <a:r>
              <a:rPr lang="en-US" dirty="0" smtClean="0"/>
              <a:t>When </a:t>
            </a:r>
            <a:r>
              <a:rPr lang="en-US" dirty="0"/>
              <a:t>a tenant files a harassment complaint it is routed to the Legal Services Division – currently, a staff attorney reviews the </a:t>
            </a:r>
            <a:r>
              <a:rPr lang="en-US" dirty="0" smtClean="0"/>
              <a:t>complaint.</a:t>
            </a:r>
            <a:endParaRPr lang="en-US" dirty="0"/>
          </a:p>
          <a:p>
            <a:pPr marL="0" indent="0">
              <a:buNone/>
            </a:pPr>
            <a:r>
              <a:rPr lang="en-US" dirty="0"/>
              <a:t> </a:t>
            </a:r>
          </a:p>
          <a:p>
            <a:pPr lvl="0"/>
            <a:r>
              <a:rPr lang="en-US" dirty="0"/>
              <a:t>The harassment complaint is reviewed to determine if there is enough information to warrant further investigation.  The tenant will be contacted if more information is required.</a:t>
            </a:r>
          </a:p>
          <a:p>
            <a:pPr marL="0" indent="0">
              <a:buNone/>
            </a:pPr>
            <a:r>
              <a:rPr lang="en-US" dirty="0"/>
              <a:t> </a:t>
            </a:r>
          </a:p>
          <a:p>
            <a:pPr lvl="0"/>
            <a:r>
              <a:rPr lang="en-US" dirty="0"/>
              <a:t>If the investigation reveals a basis for criminal prosecution, the case </a:t>
            </a:r>
            <a:r>
              <a:rPr lang="en-US" dirty="0" smtClean="0"/>
              <a:t>is </a:t>
            </a:r>
            <a:r>
              <a:rPr lang="en-US" dirty="0"/>
              <a:t>forwarded to the City Prosecutor’s office.  If the City Prosecutor determines that prosecution is appropriate, a criminal complaint is filed.</a:t>
            </a:r>
          </a:p>
          <a:p>
            <a:pPr marL="0" indent="0">
              <a:buNone/>
            </a:pPr>
            <a:r>
              <a:rPr lang="en-US" dirty="0"/>
              <a:t> </a:t>
            </a:r>
          </a:p>
        </p:txBody>
      </p:sp>
      <p:sp>
        <p:nvSpPr>
          <p:cNvPr id="4" name="Date Placeholder 3"/>
          <p:cNvSpPr>
            <a:spLocks noGrp="1"/>
          </p:cNvSpPr>
          <p:nvPr>
            <p:ph type="dt" sz="half" idx="10"/>
          </p:nvPr>
        </p:nvSpPr>
        <p:spPr>
          <a:xfrm>
            <a:off x="457200" y="18288"/>
            <a:ext cx="6400800" cy="329184"/>
          </a:xfrm>
        </p:spPr>
        <p:txBody>
          <a:bodyPr/>
          <a:lstStyle/>
          <a:p>
            <a:r>
              <a:rPr lang="en-US"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14</a:t>
            </a:fld>
            <a:endParaRPr lang="en-US" dirty="0"/>
          </a:p>
        </p:txBody>
      </p:sp>
    </p:spTree>
    <p:extLst>
      <p:ext uri="{BB962C8B-B14F-4D97-AF65-F5344CB8AC3E}">
        <p14:creationId xmlns:p14="http://schemas.microsoft.com/office/powerpoint/2010/main" val="2902124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WHMC  17.68.010 – Remedies  - Civil Action</a:t>
            </a:r>
            <a:endParaRPr lang="en-US" sz="2800" dirty="0"/>
          </a:p>
        </p:txBody>
      </p:sp>
      <p:sp>
        <p:nvSpPr>
          <p:cNvPr id="3" name="Content Placeholder 2"/>
          <p:cNvSpPr>
            <a:spLocks noGrp="1"/>
          </p:cNvSpPr>
          <p:nvPr>
            <p:ph idx="1"/>
          </p:nvPr>
        </p:nvSpPr>
        <p:spPr>
          <a:xfrm>
            <a:off x="515722" y="1447800"/>
            <a:ext cx="8229600" cy="4876800"/>
          </a:xfrm>
        </p:spPr>
        <p:txBody>
          <a:bodyPr>
            <a:normAutofit fontScale="25000" lnSpcReduction="20000"/>
          </a:bodyPr>
          <a:lstStyle/>
          <a:p>
            <a:pPr lvl="0" fontAlgn="base">
              <a:spcBef>
                <a:spcPct val="0"/>
              </a:spcBef>
              <a:spcAft>
                <a:spcPct val="0"/>
              </a:spcAft>
            </a:pPr>
            <a:endParaRPr lang="en-US" sz="2000" dirty="0" smtClean="0"/>
          </a:p>
          <a:p>
            <a:pPr lvl="0" fontAlgn="base">
              <a:spcBef>
                <a:spcPct val="0"/>
              </a:spcBef>
              <a:spcAft>
                <a:spcPct val="0"/>
              </a:spcAft>
            </a:pPr>
            <a:endParaRPr lang="en-US" sz="2000" dirty="0"/>
          </a:p>
          <a:p>
            <a:pPr marL="0" lvl="0" indent="0" fontAlgn="base">
              <a:spcBef>
                <a:spcPct val="0"/>
              </a:spcBef>
              <a:spcAft>
                <a:spcPct val="0"/>
              </a:spcAft>
              <a:buNone/>
            </a:pPr>
            <a:r>
              <a:rPr lang="en-US" sz="6400" dirty="0" smtClean="0"/>
              <a:t>Harassment </a:t>
            </a:r>
            <a:r>
              <a:rPr lang="en-US" altLang="en-US" sz="6400" b="1" dirty="0">
                <a:cs typeface="Tahoma" pitchFamily="34" charset="0"/>
              </a:rPr>
              <a:t>17.68.010 Remedies – Violations. </a:t>
            </a:r>
            <a:endParaRPr lang="en-US" altLang="en-US" sz="6400" dirty="0">
              <a:cs typeface="Arial" pitchFamily="34" charset="0"/>
            </a:endParaRPr>
          </a:p>
          <a:p>
            <a:pPr lvl="0" eaLnBrk="0" fontAlgn="base" hangingPunct="0">
              <a:spcBef>
                <a:spcPct val="0"/>
              </a:spcBef>
              <a:spcAft>
                <a:spcPct val="0"/>
              </a:spcAft>
            </a:pPr>
            <a:endParaRPr lang="en-US" altLang="en-US" sz="6400" dirty="0" smtClean="0">
              <a:solidFill>
                <a:srgbClr val="000000"/>
              </a:solidFill>
              <a:cs typeface="Times New Roman" pitchFamily="18" charset="0"/>
            </a:endParaRPr>
          </a:p>
          <a:p>
            <a:pPr lvl="0" eaLnBrk="0" fontAlgn="base" hangingPunct="0">
              <a:spcBef>
                <a:spcPct val="0"/>
              </a:spcBef>
              <a:spcAft>
                <a:spcPct val="0"/>
              </a:spcAft>
            </a:pPr>
            <a:endParaRPr lang="en-US" altLang="en-US" sz="6400" dirty="0" smtClean="0">
              <a:solidFill>
                <a:srgbClr val="000000"/>
              </a:solidFill>
              <a:cs typeface="Times New Roman" pitchFamily="18" charset="0"/>
            </a:endParaRPr>
          </a:p>
          <a:p>
            <a:pPr lvl="0" eaLnBrk="0" fontAlgn="base" hangingPunct="0">
              <a:spcBef>
                <a:spcPct val="0"/>
              </a:spcBef>
              <a:spcAft>
                <a:spcPct val="0"/>
              </a:spcAft>
            </a:pPr>
            <a:r>
              <a:rPr lang="en-US" altLang="en-US" sz="6400" b="1" dirty="0" smtClean="0">
                <a:solidFill>
                  <a:srgbClr val="000000"/>
                </a:solidFill>
                <a:latin typeface="Perpetua" panose="02020502060401020303" pitchFamily="18" charset="0"/>
                <a:cs typeface="Times New Roman" pitchFamily="18" charset="0"/>
              </a:rPr>
              <a:t>c</a:t>
            </a:r>
            <a:r>
              <a:rPr lang="en-US" altLang="en-US" sz="6400" b="1" dirty="0">
                <a:solidFill>
                  <a:srgbClr val="000000"/>
                </a:solidFill>
                <a:latin typeface="Perpetua" panose="02020502060401020303" pitchFamily="18" charset="0"/>
                <a:cs typeface="Times New Roman" pitchFamily="18" charset="0"/>
              </a:rPr>
              <a:t>.	Any person or entity who willfully demands, accepts or retains any payment in violation of the provisions of this title or in violation of the prior moratorium ordinance regulating rents adopted November 29, 1984 shall be liable in a </a:t>
            </a:r>
            <a:r>
              <a:rPr lang="en-US" altLang="en-US" sz="6400" b="1" dirty="0">
                <a:solidFill>
                  <a:srgbClr val="FF0000"/>
                </a:solidFill>
                <a:latin typeface="Perpetua" panose="02020502060401020303" pitchFamily="18" charset="0"/>
                <a:cs typeface="Times New Roman" pitchFamily="18" charset="0"/>
              </a:rPr>
              <a:t>civil</a:t>
            </a:r>
            <a:r>
              <a:rPr lang="en-US" altLang="en-US" sz="6400" b="1" dirty="0">
                <a:solidFill>
                  <a:srgbClr val="000000"/>
                </a:solidFill>
                <a:latin typeface="Perpetua" panose="02020502060401020303" pitchFamily="18" charset="0"/>
                <a:cs typeface="Times New Roman" pitchFamily="18" charset="0"/>
              </a:rPr>
              <a:t> action to the person from whom such payment is demanded, accepted or retained for damages in the sum of three times the amount by which the payment or payments demanded, accepted, or retained exceed the maximum amounts which could be lawfully demanded, accepted, or retained together with reasonable attorneys’ fees and costs as determined by the court. The retention of amounts received in violation of this title shall be deemed a continuing violation until such amounts are refunded to the affected persons</a:t>
            </a:r>
            <a:r>
              <a:rPr lang="en-US" altLang="en-US" sz="6400" b="1" dirty="0" smtClean="0">
                <a:solidFill>
                  <a:srgbClr val="000000"/>
                </a:solidFill>
                <a:latin typeface="Perpetua" panose="02020502060401020303" pitchFamily="18" charset="0"/>
                <a:cs typeface="Times New Roman" pitchFamily="18" charset="0"/>
              </a:rPr>
              <a:t>.</a:t>
            </a:r>
          </a:p>
          <a:p>
            <a:pPr lvl="0" eaLnBrk="0" fontAlgn="base" hangingPunct="0">
              <a:spcBef>
                <a:spcPct val="0"/>
              </a:spcBef>
              <a:spcAft>
                <a:spcPct val="0"/>
              </a:spcAft>
            </a:pPr>
            <a:endParaRPr lang="en-US" altLang="en-US" sz="6400" b="1" dirty="0" smtClean="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b="1" dirty="0" smtClean="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b="1" dirty="0">
              <a:solidFill>
                <a:srgbClr val="000000"/>
              </a:solidFill>
              <a:latin typeface="Perpetua" panose="02020502060401020303" pitchFamily="18" charset="0"/>
              <a:cs typeface="Times New Roman" pitchFamily="18" charset="0"/>
            </a:endParaRPr>
          </a:p>
          <a:p>
            <a:pPr eaLnBrk="0" fontAlgn="base" hangingPunct="0">
              <a:spcBef>
                <a:spcPct val="0"/>
              </a:spcBef>
              <a:spcAft>
                <a:spcPct val="0"/>
              </a:spcAft>
            </a:pPr>
            <a:r>
              <a:rPr lang="en-US" altLang="en-US" sz="6400" dirty="0">
                <a:solidFill>
                  <a:srgbClr val="000000"/>
                </a:solidFill>
                <a:latin typeface="Perpetua" panose="02020502060401020303" pitchFamily="18" charset="0"/>
                <a:cs typeface="Times New Roman" pitchFamily="18" charset="0"/>
              </a:rPr>
              <a:t>d.	</a:t>
            </a:r>
            <a:r>
              <a:rPr lang="en-US" sz="6400" b="1" dirty="0">
                <a:latin typeface="Perpetua" panose="02020502060401020303" pitchFamily="18" charset="0"/>
              </a:rPr>
              <a:t>Any person, including the City, may enforce the provisions of this title by means of a civil action.  Any person or entity violating any of the provisions of this title is liable for each and every such offense for actual damages suffered by the aggrieved party, or for statutory damages in the sum of one thousand dollars ($1000.00), whichever is greater, and for punitive damages.  The prevailing party may also recover such attorneys’ fees and costs as may be determined by the court.</a:t>
            </a:r>
            <a:endParaRPr lang="en-US" altLang="en-US" sz="6400" b="1" dirty="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b="1" dirty="0">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2000" dirty="0" smtClean="0">
              <a:solidFill>
                <a:srgbClr val="000000"/>
              </a:solidFill>
              <a:latin typeface="Perpetua" panose="02020502060401020303" pitchFamily="18" charset="0"/>
              <a:cs typeface="Times New Roman" pitchFamily="18" charset="0"/>
            </a:endParaRPr>
          </a:p>
        </p:txBody>
      </p:sp>
      <p:sp>
        <p:nvSpPr>
          <p:cNvPr id="12" name="Rectangle 11"/>
          <p:cNvSpPr/>
          <p:nvPr/>
        </p:nvSpPr>
        <p:spPr>
          <a:xfrm>
            <a:off x="8458200" y="6629400"/>
            <a:ext cx="588623" cy="338554"/>
          </a:xfrm>
          <a:prstGeom prst="rect">
            <a:avLst/>
          </a:prstGeom>
        </p:spPr>
        <p:txBody>
          <a:bodyPr wrap="none">
            <a:spAutoFit/>
          </a:bodyPr>
          <a:lstStyle/>
          <a:p>
            <a:r>
              <a:rPr lang="en-US" sz="800" dirty="0" smtClean="0">
                <a:solidFill>
                  <a:prstClr val="black"/>
                </a:solidFill>
              </a:rPr>
              <a:t>7/1/2014</a:t>
            </a:r>
            <a:endParaRPr lang="en-US" sz="800" dirty="0">
              <a:solidFill>
                <a:prstClr val="black"/>
              </a:solidFill>
            </a:endParaRPr>
          </a:p>
          <a:p>
            <a:pPr lvl="0"/>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15</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1224943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WHMC  </a:t>
            </a:r>
            <a:r>
              <a:rPr lang="en-US" dirty="0" smtClean="0"/>
              <a:t>17.68.010   - </a:t>
            </a:r>
            <a:endParaRPr lang="en-US" dirty="0"/>
          </a:p>
        </p:txBody>
      </p:sp>
      <p:sp>
        <p:nvSpPr>
          <p:cNvPr id="3" name="Content Placeholder 2"/>
          <p:cNvSpPr>
            <a:spLocks noGrp="1"/>
          </p:cNvSpPr>
          <p:nvPr>
            <p:ph idx="1"/>
          </p:nvPr>
        </p:nvSpPr>
        <p:spPr/>
        <p:txBody>
          <a:bodyPr>
            <a:normAutofit fontScale="25000" lnSpcReduction="20000"/>
          </a:bodyPr>
          <a:lstStyle/>
          <a:p>
            <a:pPr lvl="0" eaLnBrk="0" fontAlgn="base" hangingPunct="0">
              <a:spcBef>
                <a:spcPct val="0"/>
              </a:spcBef>
              <a:spcAft>
                <a:spcPct val="0"/>
              </a:spcAft>
            </a:pPr>
            <a:endParaRPr lang="en-US" altLang="en-US" dirty="0" smtClean="0">
              <a:solidFill>
                <a:srgbClr val="000000"/>
              </a:solidFill>
              <a:latin typeface="Times New Roman" pitchFamily="18" charset="0"/>
              <a:cs typeface="Times New Roman" pitchFamily="18" charset="0"/>
            </a:endParaRPr>
          </a:p>
          <a:p>
            <a:pPr lvl="0" eaLnBrk="0" fontAlgn="base" hangingPunct="0">
              <a:spcBef>
                <a:spcPct val="0"/>
              </a:spcBef>
              <a:spcAft>
                <a:spcPct val="0"/>
              </a:spcAft>
            </a:pPr>
            <a:endParaRPr lang="en-US" altLang="en-US" dirty="0" smtClean="0">
              <a:solidFill>
                <a:srgbClr val="000000"/>
              </a:solidFill>
              <a:latin typeface="Times New Roman" pitchFamily="18" charset="0"/>
              <a:cs typeface="Times New Roman" pitchFamily="18" charset="0"/>
            </a:endParaRPr>
          </a:p>
          <a:p>
            <a:pPr marL="0" lvl="0" indent="0" eaLnBrk="0" fontAlgn="base" hangingPunct="0">
              <a:spcBef>
                <a:spcPct val="0"/>
              </a:spcBef>
              <a:spcAft>
                <a:spcPct val="0"/>
              </a:spcAft>
              <a:buNone/>
            </a:pPr>
            <a:endParaRPr lang="en-US" sz="6400" dirty="0">
              <a:latin typeface="Perpetua" panose="02020502060401020303" pitchFamily="18" charset="0"/>
            </a:endParaRPr>
          </a:p>
          <a:p>
            <a:pPr lvl="0" eaLnBrk="0" fontAlgn="base" hangingPunct="0">
              <a:spcBef>
                <a:spcPct val="0"/>
              </a:spcBef>
              <a:spcAft>
                <a:spcPct val="0"/>
              </a:spcAft>
            </a:pPr>
            <a:r>
              <a:rPr lang="en-US" altLang="en-US" sz="6400" dirty="0" smtClean="0">
                <a:solidFill>
                  <a:srgbClr val="000000"/>
                </a:solidFill>
                <a:latin typeface="Perpetua" panose="02020502060401020303" pitchFamily="18" charset="0"/>
                <a:cs typeface="Times New Roman" pitchFamily="18" charset="0"/>
              </a:rPr>
              <a:t>e</a:t>
            </a:r>
            <a:r>
              <a:rPr lang="en-US" altLang="en-US" sz="6400" dirty="0">
                <a:solidFill>
                  <a:srgbClr val="000000"/>
                </a:solidFill>
                <a:latin typeface="Perpetua" panose="02020502060401020303" pitchFamily="18" charset="0"/>
                <a:cs typeface="Times New Roman" pitchFamily="18" charset="0"/>
              </a:rPr>
              <a:t>.	Any person or entity violating any of the provisions of this title or the prior moratorium ordinance regulating rents adopted on November 29, 1984 shall be guilty of a misdemeanor. Any person or entity convicted of a misdemeanor under the provisions of this title shall be punishable by a fine of not more than one thousand dollars ($1,000.00) or by imprisonment for a period of time not exceeding six months, or by both. Each violation of any provision of this title, and each day during which any such violation is committed or continued shall constitute a separate offense.</a:t>
            </a:r>
            <a:endParaRPr lang="en-US" altLang="en-US" sz="6400" dirty="0">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dirty="0" smtClean="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dirty="0" smtClean="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dirty="0" smtClean="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r>
              <a:rPr lang="en-US" altLang="en-US" sz="6400" dirty="0" smtClean="0">
                <a:solidFill>
                  <a:srgbClr val="000000"/>
                </a:solidFill>
                <a:latin typeface="Perpetua" panose="02020502060401020303" pitchFamily="18" charset="0"/>
                <a:cs typeface="Times New Roman" pitchFamily="18" charset="0"/>
              </a:rPr>
              <a:t>f</a:t>
            </a:r>
            <a:r>
              <a:rPr lang="en-US" altLang="en-US" sz="6400" dirty="0">
                <a:solidFill>
                  <a:srgbClr val="000000"/>
                </a:solidFill>
                <a:latin typeface="Perpetua" panose="02020502060401020303" pitchFamily="18" charset="0"/>
                <a:cs typeface="Times New Roman" pitchFamily="18" charset="0"/>
              </a:rPr>
              <a:t>.	The City Attorney or any other person authorized by the City Council may bring an action on behalf of the city and/or on behalf of tenants seeking injunctive relief to compel compliance with or prohibit violations of this title. Such relief may include an order requiring that all amounts accepted or retained in violation of this title be refunded to the affected persons.</a:t>
            </a:r>
            <a:endParaRPr lang="en-US" altLang="en-US" sz="6400" dirty="0">
              <a:latin typeface="Perpetua" panose="02020502060401020303" pitchFamily="18" charset="0"/>
              <a:cs typeface="Times New Roman" pitchFamily="18" charset="0"/>
            </a:endParaRPr>
          </a:p>
          <a:p>
            <a:pPr lvl="0" eaLnBrk="0" fontAlgn="base" hangingPunct="0">
              <a:spcBef>
                <a:spcPct val="0"/>
              </a:spcBef>
              <a:spcAft>
                <a:spcPct val="0"/>
              </a:spcAft>
            </a:pPr>
            <a:endParaRPr lang="en-US" altLang="en-US" sz="6400" dirty="0" smtClean="0">
              <a:solidFill>
                <a:srgbClr val="000000"/>
              </a:solidFill>
              <a:latin typeface="Perpetua" panose="02020502060401020303" pitchFamily="18" charset="0"/>
              <a:cs typeface="Times New Roman" pitchFamily="18" charset="0"/>
            </a:endParaRPr>
          </a:p>
          <a:p>
            <a:pPr marL="0" lvl="0" indent="0" eaLnBrk="0" fontAlgn="base" hangingPunct="0">
              <a:spcBef>
                <a:spcPct val="0"/>
              </a:spcBef>
              <a:spcAft>
                <a:spcPct val="0"/>
              </a:spcAft>
              <a:buNone/>
            </a:pPr>
            <a:endParaRPr lang="en-US" sz="6400" dirty="0">
              <a:latin typeface="Perpetua" panose="02020502060401020303" pitchFamily="18" charset="0"/>
            </a:endParaRPr>
          </a:p>
          <a:p>
            <a:pPr lvl="0" eaLnBrk="0" fontAlgn="base" hangingPunct="0">
              <a:spcBef>
                <a:spcPct val="0"/>
              </a:spcBef>
              <a:spcAft>
                <a:spcPct val="0"/>
              </a:spcAft>
            </a:pPr>
            <a:endParaRPr lang="en-US" altLang="en-US" sz="6400" dirty="0">
              <a:solidFill>
                <a:srgbClr val="000000"/>
              </a:solidFill>
              <a:latin typeface="Perpetua" panose="02020502060401020303" pitchFamily="18" charset="0"/>
              <a:cs typeface="Times New Roman" pitchFamily="18" charset="0"/>
            </a:endParaRPr>
          </a:p>
          <a:p>
            <a:pPr lvl="0" eaLnBrk="0" fontAlgn="base" hangingPunct="0">
              <a:spcBef>
                <a:spcPct val="0"/>
              </a:spcBef>
              <a:spcAft>
                <a:spcPct val="0"/>
              </a:spcAft>
            </a:pPr>
            <a:r>
              <a:rPr lang="en-US" altLang="en-US" sz="6400" dirty="0">
                <a:solidFill>
                  <a:srgbClr val="000000"/>
                </a:solidFill>
                <a:latin typeface="Perpetua" panose="02020502060401020303" pitchFamily="18" charset="0"/>
                <a:cs typeface="Times New Roman" pitchFamily="18" charset="0"/>
              </a:rPr>
              <a:t>g.	The amount of any fee and penalty imposed by any of the provisions of this title shall be deemed a debt owing to the city and may be collected by any means provided by law.</a:t>
            </a:r>
            <a:endParaRPr lang="en-US" altLang="en-US" sz="6400" dirty="0">
              <a:latin typeface="Perpetua" panose="02020502060401020303" pitchFamily="18" charset="0"/>
              <a:cs typeface="Times New Roman" pitchFamily="18" charset="0"/>
            </a:endParaRPr>
          </a:p>
          <a:p>
            <a:pPr marL="0" lvl="0" indent="0" eaLnBrk="0" fontAlgn="base" hangingPunct="0">
              <a:spcBef>
                <a:spcPct val="0"/>
              </a:spcBef>
              <a:spcAft>
                <a:spcPct val="0"/>
              </a:spcAft>
              <a:buNone/>
            </a:pPr>
            <a:r>
              <a:rPr lang="en-US" altLang="en-US" sz="6400" dirty="0" smtClean="0">
                <a:solidFill>
                  <a:srgbClr val="000000"/>
                </a:solidFill>
                <a:latin typeface="Perpetua" panose="02020502060401020303" pitchFamily="18" charset="0"/>
                <a:cs typeface="Times New Roman" pitchFamily="18" charset="0"/>
              </a:rPr>
              <a:t>	</a:t>
            </a:r>
          </a:p>
          <a:p>
            <a:pPr lvl="0" eaLnBrk="0" fontAlgn="base" hangingPunct="0">
              <a:spcBef>
                <a:spcPct val="0"/>
              </a:spcBef>
              <a:spcAft>
                <a:spcPct val="0"/>
              </a:spcAft>
            </a:pPr>
            <a:endParaRPr lang="en-US" altLang="en-US" dirty="0">
              <a:solidFill>
                <a:srgbClr val="000000"/>
              </a:solidFill>
              <a:latin typeface="Times New Roman" pitchFamily="18" charset="0"/>
              <a:cs typeface="Times New Roman" pitchFamily="18" charset="0"/>
            </a:endParaRPr>
          </a:p>
        </p:txBody>
      </p:sp>
      <p:sp>
        <p:nvSpPr>
          <p:cNvPr id="4" name="Date Placeholder 3"/>
          <p:cNvSpPr>
            <a:spLocks noGrp="1"/>
          </p:cNvSpPr>
          <p:nvPr>
            <p:ph type="dt" sz="half" idx="10"/>
          </p:nvPr>
        </p:nvSpPr>
        <p:spPr>
          <a:xfrm>
            <a:off x="457200" y="18288"/>
            <a:ext cx="6172200" cy="329184"/>
          </a:xfrm>
        </p:spPr>
        <p:txBody>
          <a:bodyPr/>
          <a:lstStyle/>
          <a:p>
            <a:r>
              <a:rPr lang="en-US" dirty="0"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16</a:t>
            </a:fld>
            <a:endParaRPr lang="en-US" dirty="0"/>
          </a:p>
        </p:txBody>
      </p:sp>
    </p:spTree>
    <p:extLst>
      <p:ext uri="{BB962C8B-B14F-4D97-AF65-F5344CB8AC3E}">
        <p14:creationId xmlns:p14="http://schemas.microsoft.com/office/powerpoint/2010/main" val="2311647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Harassment - Summary</a:t>
            </a:r>
            <a:endParaRPr lang="en-US" dirty="0"/>
          </a:p>
        </p:txBody>
      </p:sp>
      <p:sp>
        <p:nvSpPr>
          <p:cNvPr id="3" name="Content Placeholder 2"/>
          <p:cNvSpPr>
            <a:spLocks noGrp="1"/>
          </p:cNvSpPr>
          <p:nvPr>
            <p:ph idx="1"/>
          </p:nvPr>
        </p:nvSpPr>
        <p:spPr>
          <a:xfrm>
            <a:off x="457200" y="1447800"/>
            <a:ext cx="8229600" cy="4876800"/>
          </a:xfrm>
        </p:spPr>
        <p:txBody>
          <a:bodyPr>
            <a:normAutofit lnSpcReduction="10000"/>
          </a:bodyPr>
          <a:lstStyle/>
          <a:p>
            <a:r>
              <a:rPr lang="en-US" sz="1500" dirty="0" smtClean="0"/>
              <a:t>The RSO prohibits tenant harassment and the Legal Services Division investigates harassment complaints filed by tenants for possible criminal prosecution of the landlord.</a:t>
            </a:r>
          </a:p>
          <a:p>
            <a:endParaRPr lang="en-US" sz="1500" dirty="0" smtClean="0"/>
          </a:p>
          <a:p>
            <a:r>
              <a:rPr lang="en-US" sz="1500" dirty="0" smtClean="0"/>
              <a:t>Harassment is defined as willful behavior with the intention of creating a hostile living environment or causing a reasonable tenant similarly situated to vacate the rental </a:t>
            </a:r>
            <a:r>
              <a:rPr lang="en-US" sz="1500" smtClean="0"/>
              <a:t>housing unit.</a:t>
            </a:r>
            <a:endParaRPr lang="en-US" sz="1500" dirty="0" smtClean="0"/>
          </a:p>
          <a:p>
            <a:endParaRPr lang="en-US" sz="1500" dirty="0" smtClean="0"/>
          </a:p>
          <a:p>
            <a:r>
              <a:rPr lang="en-US" sz="1500" dirty="0" smtClean="0"/>
              <a:t> A few examples of conduct that may constitute harassment:</a:t>
            </a:r>
          </a:p>
          <a:p>
            <a:pPr lvl="1"/>
            <a:r>
              <a:rPr lang="en-US" sz="1500" dirty="0" smtClean="0"/>
              <a:t>Threatening a tenant, by word or gesture, with physical harm</a:t>
            </a:r>
          </a:p>
          <a:p>
            <a:pPr lvl="1"/>
            <a:r>
              <a:rPr lang="en-US" sz="1500" dirty="0" smtClean="0"/>
              <a:t>Engaging in any act or omission which interferes with the tenant’s right to use and enjoy the rental unit</a:t>
            </a:r>
          </a:p>
          <a:p>
            <a:pPr lvl="1"/>
            <a:r>
              <a:rPr lang="en-US" sz="1500" dirty="0" smtClean="0"/>
              <a:t>Misrepresenting to a tenant that the tenant is required to vacate the unit</a:t>
            </a:r>
          </a:p>
          <a:p>
            <a:pPr lvl="1"/>
            <a:r>
              <a:rPr lang="en-US" sz="1500" dirty="0" smtClean="0"/>
              <a:t>Engaging in abusive conduct through the use of words which are offensive and inherently likely to provoke an immediate violent reaction.</a:t>
            </a:r>
          </a:p>
          <a:p>
            <a:pPr lvl="1"/>
            <a:endParaRPr lang="en-US" sz="1500" dirty="0"/>
          </a:p>
          <a:p>
            <a:r>
              <a:rPr lang="en-US" sz="1500" dirty="0" smtClean="0"/>
              <a:t>A </a:t>
            </a:r>
            <a:r>
              <a:rPr lang="en-US" sz="1500" dirty="0"/>
              <a:t>tenant harassment complaint is filed as a precursor to possible criminal prosecution.  A charged person is entitled to a jury trial and a unanimous verdict based on evidence proving the charge beyond a reasonable doubt.  Civil remedies are also available to a tenant, but the City cannot assist on that.</a:t>
            </a:r>
          </a:p>
          <a:p>
            <a:pPr marL="182880" lvl="1"/>
            <a:endParaRPr lang="en-US" sz="1500" dirty="0" smtClean="0"/>
          </a:p>
          <a:p>
            <a:pPr marL="182880" lvl="1"/>
            <a:endParaRPr lang="en-US" sz="1500" dirty="0"/>
          </a:p>
          <a:p>
            <a:pPr marL="182880" lvl="1"/>
            <a:endParaRPr lang="en-US" sz="1500" dirty="0" smtClean="0"/>
          </a:p>
          <a:p>
            <a:pPr marL="182880" lvl="1"/>
            <a:endParaRPr lang="en-US" sz="1500" dirty="0" smtClean="0"/>
          </a:p>
          <a:p>
            <a:endParaRPr lang="en-US" sz="2000" dirty="0"/>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17</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7275739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Us:</a:t>
            </a:r>
            <a:endParaRPr lang="en-US" dirty="0"/>
          </a:p>
        </p:txBody>
      </p:sp>
      <p:sp>
        <p:nvSpPr>
          <p:cNvPr id="3" name="Content Placeholder 2"/>
          <p:cNvSpPr>
            <a:spLocks noGrp="1"/>
          </p:cNvSpPr>
          <p:nvPr>
            <p:ph idx="1"/>
          </p:nvPr>
        </p:nvSpPr>
        <p:spPr>
          <a:xfrm>
            <a:off x="457200" y="1524000"/>
            <a:ext cx="8229600" cy="4343400"/>
          </a:xfrm>
        </p:spPr>
        <p:txBody>
          <a:bodyPr/>
          <a:lstStyle/>
          <a:p>
            <a:pPr marL="0" indent="0">
              <a:spcBef>
                <a:spcPts val="0"/>
              </a:spcBef>
              <a:spcAft>
                <a:spcPts val="0"/>
              </a:spcAft>
              <a:buNone/>
              <a:tabLst>
                <a:tab pos="-865936800" algn="l"/>
              </a:tabLst>
              <a:defRPr/>
            </a:pPr>
            <a:r>
              <a:rPr lang="en-US" kern="1400" dirty="0">
                <a:solidFill>
                  <a:srgbClr val="000000"/>
                </a:solidFill>
                <a:latin typeface="Arial Black" pitchFamily="34" charset="0"/>
              </a:rPr>
              <a:t>Rent Stabilization </a:t>
            </a:r>
            <a:r>
              <a:rPr lang="en-US" kern="1400" dirty="0" smtClean="0">
                <a:solidFill>
                  <a:srgbClr val="000000"/>
                </a:solidFill>
                <a:latin typeface="Arial Black" pitchFamily="34" charset="0"/>
              </a:rPr>
              <a:t>and Housing Division</a:t>
            </a:r>
            <a:endParaRPr lang="en-US" kern="1400" dirty="0">
              <a:solidFill>
                <a:srgbClr val="000000"/>
              </a:solidFill>
              <a:latin typeface="Arial Black" pitchFamily="34" charset="0"/>
            </a:endParaRPr>
          </a:p>
          <a:p>
            <a:pPr marL="0" indent="0">
              <a:spcBef>
                <a:spcPts val="0"/>
              </a:spcBef>
              <a:spcAft>
                <a:spcPts val="0"/>
              </a:spcAft>
              <a:buNone/>
              <a:tabLst>
                <a:tab pos="-865936800" algn="l"/>
              </a:tabLst>
              <a:defRPr/>
            </a:pPr>
            <a:r>
              <a:rPr lang="en-US" kern="1400" dirty="0">
                <a:solidFill>
                  <a:srgbClr val="000000"/>
                </a:solidFill>
                <a:latin typeface="Arial Black" pitchFamily="34" charset="0"/>
              </a:rPr>
              <a:t>West Hollywood City Hall</a:t>
            </a:r>
          </a:p>
          <a:p>
            <a:pPr marL="0" indent="0">
              <a:spcBef>
                <a:spcPts val="0"/>
              </a:spcBef>
              <a:spcAft>
                <a:spcPts val="0"/>
              </a:spcAft>
              <a:buNone/>
              <a:tabLst>
                <a:tab pos="-865936800" algn="l"/>
              </a:tabLst>
              <a:defRPr/>
            </a:pPr>
            <a:r>
              <a:rPr lang="en-US" kern="1400" dirty="0">
                <a:solidFill>
                  <a:srgbClr val="000000"/>
                </a:solidFill>
                <a:latin typeface="Arial Black" pitchFamily="34" charset="0"/>
              </a:rPr>
              <a:t>8300 Santa Monica Boulevard</a:t>
            </a:r>
          </a:p>
          <a:p>
            <a:pPr marL="0" indent="0">
              <a:spcBef>
                <a:spcPts val="0"/>
              </a:spcBef>
              <a:spcAft>
                <a:spcPts val="482"/>
              </a:spcAft>
              <a:buNone/>
              <a:defRPr/>
            </a:pPr>
            <a:r>
              <a:rPr lang="en-US" kern="1400" dirty="0">
                <a:solidFill>
                  <a:srgbClr val="000000"/>
                </a:solidFill>
                <a:latin typeface="Arial Black" pitchFamily="34" charset="0"/>
              </a:rPr>
              <a:t>West Hollywood, California </a:t>
            </a:r>
            <a:r>
              <a:rPr lang="en-US" kern="1400" dirty="0" smtClean="0">
                <a:solidFill>
                  <a:srgbClr val="000000"/>
                </a:solidFill>
                <a:latin typeface="Arial Black" pitchFamily="34" charset="0"/>
              </a:rPr>
              <a:t>90069</a:t>
            </a:r>
          </a:p>
          <a:p>
            <a:pPr marL="0" indent="0">
              <a:spcBef>
                <a:spcPts val="0"/>
              </a:spcBef>
              <a:spcAft>
                <a:spcPts val="482"/>
              </a:spcAft>
              <a:buNone/>
              <a:defRPr/>
            </a:pPr>
            <a:endParaRPr lang="en-US" kern="1400" dirty="0">
              <a:solidFill>
                <a:srgbClr val="000000"/>
              </a:solidFill>
              <a:latin typeface="Arial Black" pitchFamily="34" charset="0"/>
            </a:endParaRPr>
          </a:p>
          <a:p>
            <a:pPr marL="0" indent="0">
              <a:spcBef>
                <a:spcPts val="0"/>
              </a:spcBef>
              <a:spcAft>
                <a:spcPts val="482"/>
              </a:spcAft>
              <a:buNone/>
              <a:defRPr/>
            </a:pPr>
            <a:r>
              <a:rPr lang="fr-FR" kern="1400" dirty="0">
                <a:solidFill>
                  <a:srgbClr val="000000"/>
                </a:solidFill>
                <a:latin typeface="Arial Black" pitchFamily="34" charset="0"/>
              </a:rPr>
              <a:t>Phone: 323-848-6450</a:t>
            </a:r>
          </a:p>
          <a:p>
            <a:pPr marL="0" indent="0">
              <a:spcBef>
                <a:spcPts val="0"/>
              </a:spcBef>
              <a:spcAft>
                <a:spcPts val="482"/>
              </a:spcAft>
              <a:buNone/>
              <a:defRPr/>
            </a:pPr>
            <a:r>
              <a:rPr lang="fr-FR" kern="1400" dirty="0">
                <a:solidFill>
                  <a:srgbClr val="000000"/>
                </a:solidFill>
                <a:latin typeface="Arial Black" pitchFamily="34" charset="0"/>
              </a:rPr>
              <a:t>Fax: 323-848-6567</a:t>
            </a:r>
          </a:p>
          <a:p>
            <a:pPr marL="0" indent="0">
              <a:spcBef>
                <a:spcPts val="0"/>
              </a:spcBef>
              <a:spcAft>
                <a:spcPts val="482"/>
              </a:spcAft>
              <a:buNone/>
              <a:defRPr/>
            </a:pPr>
            <a:r>
              <a:rPr lang="fr-FR" kern="1400" dirty="0">
                <a:solidFill>
                  <a:srgbClr val="000000"/>
                </a:solidFill>
                <a:latin typeface="Arial Black" pitchFamily="34" charset="0"/>
              </a:rPr>
              <a:t>E-mail: </a:t>
            </a:r>
            <a:r>
              <a:rPr lang="fr-FR" kern="1400" dirty="0" smtClean="0">
                <a:solidFill>
                  <a:srgbClr val="000000"/>
                </a:solidFill>
                <a:latin typeface="Arial Black" pitchFamily="34" charset="0"/>
                <a:hlinkClick r:id="rId2"/>
              </a:rPr>
              <a:t>RSD@weho.org</a:t>
            </a:r>
            <a:endParaRPr lang="fr-FR" kern="1400" dirty="0" smtClean="0">
              <a:solidFill>
                <a:srgbClr val="000000"/>
              </a:solidFill>
              <a:latin typeface="Arial Black" pitchFamily="34" charset="0"/>
            </a:endParaRPr>
          </a:p>
          <a:p>
            <a:pPr marL="0" indent="0">
              <a:spcBef>
                <a:spcPts val="0"/>
              </a:spcBef>
              <a:spcAft>
                <a:spcPts val="482"/>
              </a:spcAft>
              <a:buNone/>
              <a:defRPr/>
            </a:pPr>
            <a:endParaRPr lang="fr-FR" kern="1400" dirty="0" smtClean="0">
              <a:solidFill>
                <a:srgbClr val="000000"/>
              </a:solidFill>
              <a:latin typeface="Arial Black" pitchFamily="34" charset="0"/>
            </a:endParaRPr>
          </a:p>
          <a:p>
            <a:pPr marL="0" indent="0">
              <a:spcBef>
                <a:spcPts val="0"/>
              </a:spcBef>
              <a:spcAft>
                <a:spcPts val="482"/>
              </a:spcAft>
              <a:buNone/>
              <a:defRPr/>
            </a:pPr>
            <a:endParaRPr lang="en-US" kern="1400" dirty="0">
              <a:solidFill>
                <a:srgbClr val="000000"/>
              </a:solidFill>
              <a:latin typeface="Arial Black" pitchFamily="34" charset="0"/>
            </a:endParaRPr>
          </a:p>
        </p:txBody>
      </p:sp>
      <p:sp>
        <p:nvSpPr>
          <p:cNvPr id="6" name="Rectangle 5"/>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8" name="Slide Number Placeholder 7"/>
          <p:cNvSpPr>
            <a:spLocks noGrp="1"/>
          </p:cNvSpPr>
          <p:nvPr>
            <p:ph type="sldNum" sz="quarter" idx="12"/>
          </p:nvPr>
        </p:nvSpPr>
        <p:spPr/>
        <p:txBody>
          <a:bodyPr/>
          <a:lstStyle/>
          <a:p>
            <a:fld id="{B932AE54-C7EB-4431-ADEB-1EE13A50C741}" type="slidenum">
              <a:rPr lang="en-US" smtClean="0"/>
              <a:t>18</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79662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Hours:</a:t>
            </a:r>
            <a:endParaRPr lang="en-US" dirty="0"/>
          </a:p>
        </p:txBody>
      </p:sp>
      <p:sp>
        <p:nvSpPr>
          <p:cNvPr id="6" name="Rectangle 5"/>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7" name="TextBox 6"/>
          <p:cNvSpPr txBox="1"/>
          <p:nvPr/>
        </p:nvSpPr>
        <p:spPr>
          <a:xfrm>
            <a:off x="531628" y="1600200"/>
            <a:ext cx="7924800" cy="3046988"/>
          </a:xfrm>
          <a:prstGeom prst="rect">
            <a:avLst/>
          </a:prstGeom>
          <a:noFill/>
        </p:spPr>
        <p:txBody>
          <a:bodyPr wrap="square" rtlCol="0">
            <a:spAutoFit/>
          </a:bodyPr>
          <a:lstStyle/>
          <a:p>
            <a:r>
              <a:rPr lang="en-US" sz="2400" b="1" dirty="0" smtClean="0">
                <a:latin typeface="Arial Black" pitchFamily="34" charset="0"/>
              </a:rPr>
              <a:t>Monday thru Thursday	8 am until 5 pm</a:t>
            </a:r>
          </a:p>
          <a:p>
            <a:r>
              <a:rPr lang="en-US" sz="2400" b="1" dirty="0" smtClean="0">
                <a:latin typeface="Arial Black" pitchFamily="34" charset="0"/>
              </a:rPr>
              <a:t>Friday				8 am until 4:30 pm</a:t>
            </a:r>
          </a:p>
          <a:p>
            <a:endParaRPr lang="en-US" sz="2400" b="1" dirty="0">
              <a:latin typeface="Arial Black" pitchFamily="34" charset="0"/>
            </a:endParaRPr>
          </a:p>
          <a:p>
            <a:r>
              <a:rPr lang="en-US" sz="2400" b="1" dirty="0" smtClean="0">
                <a:latin typeface="Arial Black" pitchFamily="34" charset="0"/>
              </a:rPr>
              <a:t>Rent Information Coordinators are available on the phone and at City Hall every Friday, including modified Fridays.</a:t>
            </a:r>
          </a:p>
          <a:p>
            <a:endParaRPr lang="en-US" sz="2400" b="1" dirty="0">
              <a:latin typeface="Arial Black" pitchFamily="34" charset="0"/>
            </a:endParaRPr>
          </a:p>
          <a:p>
            <a:r>
              <a:rPr lang="en-US" sz="2400" b="1" dirty="0" smtClean="0">
                <a:latin typeface="Arial Black" pitchFamily="34" charset="0"/>
              </a:rPr>
              <a:t>City’s Web Site: </a:t>
            </a:r>
            <a:r>
              <a:rPr lang="en-US" sz="2400" b="1" dirty="0" smtClean="0">
                <a:latin typeface="Arial Black" pitchFamily="34" charset="0"/>
                <a:hlinkClick r:id="rId2"/>
              </a:rPr>
              <a:t>www.weho.org</a:t>
            </a:r>
            <a:endParaRPr lang="en-US" sz="2400" b="1" dirty="0">
              <a:latin typeface="Arial Black" pitchFamily="34" charset="0"/>
            </a:endParaRPr>
          </a:p>
        </p:txBody>
      </p:sp>
      <p:sp>
        <p:nvSpPr>
          <p:cNvPr id="8" name="Slide Number Placeholder 7"/>
          <p:cNvSpPr>
            <a:spLocks noGrp="1"/>
          </p:cNvSpPr>
          <p:nvPr>
            <p:ph type="sldNum" sz="quarter" idx="12"/>
          </p:nvPr>
        </p:nvSpPr>
        <p:spPr/>
        <p:txBody>
          <a:bodyPr/>
          <a:lstStyle/>
          <a:p>
            <a:fld id="{B932AE54-C7EB-4431-ADEB-1EE13A50C741}" type="slidenum">
              <a:rPr lang="en-US" smtClean="0"/>
              <a:t>19</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4118029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1066800"/>
            <a:ext cx="8229600" cy="990600"/>
          </a:xfrm>
        </p:spPr>
        <p:txBody>
          <a:bodyPr/>
          <a:lstStyle/>
          <a:p>
            <a:r>
              <a:rPr lang="en-US" dirty="0" smtClean="0"/>
              <a:t>Important Note:</a:t>
            </a:r>
            <a:endParaRPr lang="en-US" dirty="0"/>
          </a:p>
        </p:txBody>
      </p:sp>
      <p:sp>
        <p:nvSpPr>
          <p:cNvPr id="7" name="Rectangle 6"/>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3" name="TextBox 2"/>
          <p:cNvSpPr txBox="1"/>
          <p:nvPr/>
        </p:nvSpPr>
        <p:spPr>
          <a:xfrm>
            <a:off x="584200" y="2286000"/>
            <a:ext cx="7848600" cy="2308324"/>
          </a:xfrm>
          <a:prstGeom prst="rect">
            <a:avLst/>
          </a:prstGeom>
          <a:noFill/>
        </p:spPr>
        <p:txBody>
          <a:bodyPr wrap="square" rtlCol="0">
            <a:spAutoFit/>
          </a:bodyPr>
          <a:lstStyle/>
          <a:p>
            <a:r>
              <a:rPr lang="en-US" sz="2400" dirty="0" smtClean="0"/>
              <a:t>This presentation explains some of the basic provisions of the City of West Hollywood Rent Stabilization Ordinance Harassment law.</a:t>
            </a:r>
          </a:p>
          <a:p>
            <a:endParaRPr lang="en-US" sz="2400" dirty="0"/>
          </a:p>
          <a:p>
            <a:r>
              <a:rPr lang="en-US" sz="2400" dirty="0" smtClean="0"/>
              <a:t>It is not intended to act as a substitute for legal advice or for reading the law itself.</a:t>
            </a:r>
            <a:endParaRPr lang="en-US" sz="2400" dirty="0"/>
          </a:p>
        </p:txBody>
      </p:sp>
      <p:sp>
        <p:nvSpPr>
          <p:cNvPr id="10" name="Slide Number Placeholder 9"/>
          <p:cNvSpPr>
            <a:spLocks noGrp="1"/>
          </p:cNvSpPr>
          <p:nvPr>
            <p:ph type="sldNum" sz="quarter" idx="12"/>
          </p:nvPr>
        </p:nvSpPr>
        <p:spPr/>
        <p:txBody>
          <a:bodyPr/>
          <a:lstStyle/>
          <a:p>
            <a:fld id="{B932AE54-C7EB-4431-ADEB-1EE13A50C741}" type="slidenum">
              <a:rPr lang="en-US" smtClean="0"/>
              <a:t>2</a:t>
            </a:fld>
            <a:endParaRPr lang="en-US" dirty="0"/>
          </a:p>
        </p:txBody>
      </p:sp>
      <p:sp>
        <p:nvSpPr>
          <p:cNvPr id="11"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545208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dirty="0" smtClean="0"/>
              <a:t>Harassment Presentation</a:t>
            </a:r>
            <a:endParaRPr lang="en-US" dirty="0"/>
          </a:p>
        </p:txBody>
      </p:sp>
      <p:sp>
        <p:nvSpPr>
          <p:cNvPr id="3" name="Content Placeholder 2"/>
          <p:cNvSpPr>
            <a:spLocks noGrp="1"/>
          </p:cNvSpPr>
          <p:nvPr>
            <p:ph idx="1"/>
          </p:nvPr>
        </p:nvSpPr>
        <p:spPr>
          <a:xfrm>
            <a:off x="457200" y="1371600"/>
            <a:ext cx="8229600" cy="4876800"/>
          </a:xfrm>
        </p:spPr>
        <p:txBody>
          <a:bodyPr>
            <a:normAutofit/>
          </a:bodyPr>
          <a:lstStyle/>
          <a:p>
            <a:pPr algn="just"/>
            <a:endParaRPr lang="en-US" dirty="0" smtClean="0"/>
          </a:p>
          <a:p>
            <a:pPr algn="just"/>
            <a:r>
              <a:rPr lang="en-US" dirty="0" smtClean="0"/>
              <a:t>Introduction</a:t>
            </a:r>
          </a:p>
          <a:p>
            <a:pPr marL="0" indent="0" algn="just">
              <a:buNone/>
            </a:pPr>
            <a:endParaRPr lang="en-US" dirty="0" smtClean="0"/>
          </a:p>
          <a:p>
            <a:pPr algn="just"/>
            <a:r>
              <a:rPr lang="en-US" dirty="0" smtClean="0"/>
              <a:t>Ordinance Sections</a:t>
            </a:r>
          </a:p>
          <a:p>
            <a:pPr marL="0" indent="0" algn="just">
              <a:buNone/>
            </a:pPr>
            <a:endParaRPr lang="en-US" dirty="0" smtClean="0"/>
          </a:p>
          <a:p>
            <a:pPr algn="just"/>
            <a:r>
              <a:rPr lang="en-US" dirty="0" smtClean="0"/>
              <a:t>Who should file a complaint</a:t>
            </a:r>
          </a:p>
          <a:p>
            <a:pPr marL="0" indent="0" algn="just">
              <a:buNone/>
            </a:pPr>
            <a:endParaRPr lang="en-US" dirty="0" smtClean="0"/>
          </a:p>
          <a:p>
            <a:pPr algn="just"/>
            <a:r>
              <a:rPr lang="en-US" dirty="0" smtClean="0"/>
              <a:t>Once the tenant files the complaint – what happens?</a:t>
            </a:r>
          </a:p>
          <a:p>
            <a:pPr marL="0" indent="0" algn="just">
              <a:buNone/>
            </a:pPr>
            <a:endParaRPr lang="en-US" dirty="0" smtClean="0"/>
          </a:p>
          <a:p>
            <a:pPr algn="just"/>
            <a:r>
              <a:rPr lang="en-US" dirty="0" smtClean="0"/>
              <a:t>Summary</a:t>
            </a:r>
          </a:p>
          <a:p>
            <a:endParaRPr lang="en-US" dirty="0" smtClean="0"/>
          </a:p>
          <a:p>
            <a:endParaRPr lang="en-US" dirty="0"/>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3</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2807975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normAutofit/>
          </a:bodyPr>
          <a:lstStyle/>
          <a:p>
            <a:r>
              <a:rPr lang="en-US" sz="3200" dirty="0"/>
              <a:t>17.52.090 Prohibition of Tenant </a:t>
            </a:r>
            <a:r>
              <a:rPr lang="en-US" sz="3200" dirty="0" smtClean="0"/>
              <a:t>Harassment.</a:t>
            </a:r>
            <a:endParaRPr lang="en-US" sz="3200" dirty="0"/>
          </a:p>
        </p:txBody>
      </p:sp>
      <p:sp>
        <p:nvSpPr>
          <p:cNvPr id="9" name="Content Placeholder 8"/>
          <p:cNvSpPr>
            <a:spLocks noGrp="1"/>
          </p:cNvSpPr>
          <p:nvPr>
            <p:ph idx="1"/>
          </p:nvPr>
        </p:nvSpPr>
        <p:spPr>
          <a:xfrm>
            <a:off x="457200" y="1371600"/>
            <a:ext cx="8229600" cy="4876800"/>
          </a:xfrm>
        </p:spPr>
        <p:txBody>
          <a:bodyPr>
            <a:normAutofit/>
          </a:bodyPr>
          <a:lstStyle/>
          <a:p>
            <a:pPr algn="just"/>
            <a:r>
              <a:rPr lang="en-US" sz="2000" dirty="0"/>
              <a:t>17.52.090 Prohibition of Tenant </a:t>
            </a:r>
            <a:r>
              <a:rPr lang="en-US" sz="2000" dirty="0" smtClean="0"/>
              <a:t>Harassment</a:t>
            </a:r>
          </a:p>
          <a:p>
            <a:pPr marL="0" indent="0">
              <a:buNone/>
            </a:pPr>
            <a:r>
              <a:rPr lang="en-US" sz="2000" dirty="0"/>
              <a:t>	</a:t>
            </a:r>
            <a:endParaRPr lang="en-US" sz="2000" dirty="0" smtClean="0"/>
          </a:p>
          <a:p>
            <a:pPr marL="0" indent="0">
              <a:buNone/>
            </a:pPr>
            <a:r>
              <a:rPr lang="en-US" sz="2000" dirty="0" smtClean="0"/>
              <a:t>Notwithstanding </a:t>
            </a:r>
            <a:r>
              <a:rPr lang="en-US" sz="2000" dirty="0"/>
              <a:t>any other provision of this code, </a:t>
            </a:r>
            <a:r>
              <a:rPr lang="en-US" sz="2000" u="sng" dirty="0"/>
              <a:t>no landlord</a:t>
            </a:r>
            <a:r>
              <a:rPr lang="en-US" sz="2000" dirty="0"/>
              <a:t>, or </a:t>
            </a:r>
            <a:endParaRPr lang="en-US" sz="2000" dirty="0" smtClean="0"/>
          </a:p>
          <a:p>
            <a:pPr marL="0" indent="0">
              <a:buNone/>
            </a:pPr>
            <a:r>
              <a:rPr lang="en-US" sz="2000" dirty="0" smtClean="0"/>
              <a:t>landlord’s </a:t>
            </a:r>
            <a:r>
              <a:rPr lang="en-US" sz="2000" dirty="0"/>
              <a:t>agent, property manager or representative </a:t>
            </a:r>
            <a:r>
              <a:rPr lang="en-US" sz="2000" u="sng" dirty="0"/>
              <a:t>shall</a:t>
            </a:r>
            <a:r>
              <a:rPr lang="en-US" sz="2000" dirty="0"/>
              <a:t>, with respect </a:t>
            </a:r>
            <a:endParaRPr lang="en-US" sz="2000" dirty="0" smtClean="0"/>
          </a:p>
          <a:p>
            <a:pPr marL="0" indent="0">
              <a:buNone/>
            </a:pPr>
            <a:r>
              <a:rPr lang="en-US" sz="2000" dirty="0" smtClean="0"/>
              <a:t>to </a:t>
            </a:r>
            <a:r>
              <a:rPr lang="en-US" sz="2000" dirty="0"/>
              <a:t>property used as a rental unit under any rental agreement or other </a:t>
            </a:r>
            <a:endParaRPr lang="en-US" sz="2000" dirty="0" smtClean="0"/>
          </a:p>
          <a:p>
            <a:pPr marL="0" indent="0">
              <a:buNone/>
            </a:pPr>
            <a:r>
              <a:rPr lang="en-US" sz="2000" dirty="0" smtClean="0"/>
              <a:t>tenancy </a:t>
            </a:r>
            <a:r>
              <a:rPr lang="en-US" sz="2000" dirty="0"/>
              <a:t>or estate at will, however created, </a:t>
            </a:r>
            <a:r>
              <a:rPr lang="en-US" sz="2000" u="sng" dirty="0"/>
              <a:t>willfully engage</a:t>
            </a:r>
            <a:r>
              <a:rPr lang="en-US" sz="2000" dirty="0"/>
              <a:t> in </a:t>
            </a:r>
            <a:endParaRPr lang="en-US" sz="2000" dirty="0" smtClean="0"/>
          </a:p>
          <a:p>
            <a:pPr marL="0" indent="0">
              <a:buNone/>
            </a:pPr>
            <a:r>
              <a:rPr lang="en-US" sz="2000" dirty="0" smtClean="0"/>
              <a:t>harassment </a:t>
            </a:r>
            <a:r>
              <a:rPr lang="en-US" sz="2000" dirty="0"/>
              <a:t>of any tenant of a rental housing unit </a:t>
            </a:r>
            <a:r>
              <a:rPr lang="en-US" sz="2000" u="sng" dirty="0"/>
              <a:t>in a manner that is </a:t>
            </a:r>
            <a:endParaRPr lang="en-US" sz="2000" u="sng" dirty="0" smtClean="0"/>
          </a:p>
          <a:p>
            <a:pPr marL="0" indent="0">
              <a:buNone/>
            </a:pPr>
            <a:r>
              <a:rPr lang="en-US" sz="2000" u="sng" dirty="0" smtClean="0"/>
              <a:t>likely </a:t>
            </a:r>
            <a:r>
              <a:rPr lang="en-US" sz="2000" u="sng" dirty="0"/>
              <a:t>to create a hostile living environment or cause a reasonable </a:t>
            </a:r>
            <a:endParaRPr lang="en-US" sz="2000" u="sng" dirty="0" smtClean="0"/>
          </a:p>
          <a:p>
            <a:pPr marL="0" indent="0">
              <a:buNone/>
            </a:pPr>
            <a:r>
              <a:rPr lang="en-US" sz="2000" u="sng" dirty="0" smtClean="0"/>
              <a:t>tenant </a:t>
            </a:r>
            <a:r>
              <a:rPr lang="en-US" sz="2000" u="sng" dirty="0"/>
              <a:t>similarly situated to vacate the rental housing unit</a:t>
            </a:r>
            <a:r>
              <a:rPr lang="en-US" sz="2000" dirty="0"/>
              <a:t>. </a:t>
            </a:r>
            <a:endParaRPr lang="en-US" sz="2000" dirty="0" smtClean="0"/>
          </a:p>
          <a:p>
            <a:pPr marL="457200" indent="-457200">
              <a:buAutoNum type="arabicPeriod"/>
            </a:pPr>
            <a:endParaRPr lang="en-US" sz="2000" dirty="0"/>
          </a:p>
          <a:p>
            <a:pPr algn="just"/>
            <a:endParaRPr lang="en-US" sz="2000" dirty="0" smtClean="0"/>
          </a:p>
          <a:p>
            <a:pPr algn="just"/>
            <a:endParaRPr lang="en-US" sz="2000" dirty="0"/>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4" name="Slide Number Placeholder 3"/>
          <p:cNvSpPr>
            <a:spLocks noGrp="1"/>
          </p:cNvSpPr>
          <p:nvPr>
            <p:ph type="sldNum" sz="quarter" idx="12"/>
          </p:nvPr>
        </p:nvSpPr>
        <p:spPr/>
        <p:txBody>
          <a:bodyPr/>
          <a:lstStyle/>
          <a:p>
            <a:fld id="{B932AE54-C7EB-4431-ADEB-1EE13A50C741}" type="slidenum">
              <a:rPr lang="en-US" smtClean="0"/>
              <a:t>4</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674138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Harassment Elements</a:t>
            </a:r>
            <a:endParaRPr lang="en-US" dirty="0"/>
          </a:p>
        </p:txBody>
      </p:sp>
      <p:sp>
        <p:nvSpPr>
          <p:cNvPr id="3" name="Content Placeholder 2"/>
          <p:cNvSpPr>
            <a:spLocks noGrp="1"/>
          </p:cNvSpPr>
          <p:nvPr>
            <p:ph idx="1"/>
          </p:nvPr>
        </p:nvSpPr>
        <p:spPr/>
        <p:txBody>
          <a:bodyPr/>
          <a:lstStyle/>
          <a:p>
            <a:pPr marL="0" indent="0">
              <a:buNone/>
            </a:pPr>
            <a:r>
              <a:rPr lang="en-US" dirty="0"/>
              <a:t>As used herein, </a:t>
            </a:r>
            <a:r>
              <a:rPr lang="en-US" u="sng" dirty="0"/>
              <a:t>harassment includes but is not limited to</a:t>
            </a:r>
            <a:r>
              <a:rPr lang="en-US" dirty="0"/>
              <a:t> the following conduct</a:t>
            </a:r>
            <a:r>
              <a:rPr lang="en-US" dirty="0" smtClean="0"/>
              <a:t>:</a:t>
            </a:r>
          </a:p>
          <a:p>
            <a:pPr marL="0" indent="0">
              <a:buNone/>
            </a:pPr>
            <a:endParaRPr lang="en-US" dirty="0" smtClean="0"/>
          </a:p>
          <a:p>
            <a:pPr marL="457200" indent="-457200">
              <a:buFont typeface="Arial" pitchFamily="34" charset="0"/>
              <a:buAutoNum type="arabicPeriod"/>
            </a:pPr>
            <a:r>
              <a:rPr lang="en-US" dirty="0" smtClean="0"/>
              <a:t>A </a:t>
            </a:r>
            <a:r>
              <a:rPr lang="en-US" dirty="0"/>
              <a:t>reduction of housing services as the term “housing service” is defined in this title.</a:t>
            </a:r>
          </a:p>
          <a:p>
            <a:pPr marL="457200" indent="-457200">
              <a:buFont typeface="Arial" pitchFamily="34" charset="0"/>
              <a:buAutoNum type="arabicPeriod"/>
            </a:pPr>
            <a:endParaRPr lang="en-US" dirty="0" smtClean="0"/>
          </a:p>
          <a:p>
            <a:pPr marL="457200" indent="-457200">
              <a:buFont typeface="Arial" pitchFamily="34" charset="0"/>
              <a:buAutoNum type="arabicPeriod"/>
            </a:pPr>
            <a:r>
              <a:rPr lang="en-US" dirty="0" smtClean="0"/>
              <a:t>A </a:t>
            </a:r>
            <a:r>
              <a:rPr lang="en-US" dirty="0"/>
              <a:t>reduction of maintenance or failure to perform and timely complete necessary repairs or maintenance as determined by the Rent Stabilization Department or the Commission.</a:t>
            </a:r>
          </a:p>
        </p:txBody>
      </p:sp>
      <p:sp>
        <p:nvSpPr>
          <p:cNvPr id="4" name="Date Placeholder 3"/>
          <p:cNvSpPr>
            <a:spLocks noGrp="1"/>
          </p:cNvSpPr>
          <p:nvPr>
            <p:ph type="dt" sz="half" idx="10"/>
          </p:nvPr>
        </p:nvSpPr>
        <p:spPr>
          <a:xfrm>
            <a:off x="457200" y="18288"/>
            <a:ext cx="5943600" cy="329184"/>
          </a:xfrm>
        </p:spPr>
        <p:txBody>
          <a:bodyPr/>
          <a:lstStyle/>
          <a:p>
            <a:r>
              <a:rPr lang="en-US" dirty="0"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5</a:t>
            </a:fld>
            <a:endParaRPr lang="en-US" dirty="0"/>
          </a:p>
        </p:txBody>
      </p:sp>
    </p:spTree>
    <p:extLst>
      <p:ext uri="{BB962C8B-B14F-4D97-AF65-F5344CB8AC3E}">
        <p14:creationId xmlns:p14="http://schemas.microsoft.com/office/powerpoint/2010/main" val="1977612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lstStyle/>
          <a:p>
            <a:r>
              <a:rPr lang="en-US" dirty="0" smtClean="0"/>
              <a:t>Harassment Elements continued:</a:t>
            </a:r>
            <a:endParaRPr lang="en-US" dirty="0"/>
          </a:p>
        </p:txBody>
      </p:sp>
      <p:sp>
        <p:nvSpPr>
          <p:cNvPr id="3" name="Content Placeholder 2"/>
          <p:cNvSpPr>
            <a:spLocks noGrp="1"/>
          </p:cNvSpPr>
          <p:nvPr>
            <p:ph idx="1"/>
          </p:nvPr>
        </p:nvSpPr>
        <p:spPr>
          <a:xfrm>
            <a:off x="445273" y="1447800"/>
            <a:ext cx="8305800" cy="4876800"/>
          </a:xfrm>
        </p:spPr>
        <p:txBody>
          <a:bodyPr>
            <a:normAutofit fontScale="77500" lnSpcReduction="20000"/>
          </a:bodyPr>
          <a:lstStyle/>
          <a:p>
            <a:pPr marL="0" indent="0">
              <a:buNone/>
            </a:pPr>
            <a:r>
              <a:rPr lang="en-US" dirty="0" smtClean="0"/>
              <a:t> </a:t>
            </a:r>
            <a:r>
              <a:rPr lang="en-US" dirty="0" smtClean="0">
                <a:solidFill>
                  <a:schemeClr val="tx2">
                    <a:lumMod val="60000"/>
                    <a:lumOff val="40000"/>
                  </a:schemeClr>
                </a:solidFill>
              </a:rPr>
              <a:t>3</a:t>
            </a:r>
            <a:r>
              <a:rPr lang="en-US" dirty="0"/>
              <a:t>.	Abusing the right of access into a rental housing unit as established and limited by California Civil Code Section 1954.</a:t>
            </a:r>
          </a:p>
          <a:p>
            <a:pPr marL="0" indent="0" algn="just">
              <a:buNone/>
            </a:pPr>
            <a:endParaRPr lang="en-US" sz="2000" dirty="0" smtClean="0"/>
          </a:p>
          <a:p>
            <a:pPr marL="0" indent="0" algn="just">
              <a:buNone/>
            </a:pPr>
            <a:r>
              <a:rPr lang="en-US" sz="1900" b="1" dirty="0" smtClean="0"/>
              <a:t>California </a:t>
            </a:r>
            <a:r>
              <a:rPr lang="en-US" sz="1900" b="1" dirty="0"/>
              <a:t>Civil Code §1954</a:t>
            </a:r>
          </a:p>
          <a:p>
            <a:pPr algn="just"/>
            <a:endParaRPr lang="en-US" sz="1900" b="1" dirty="0"/>
          </a:p>
          <a:p>
            <a:pPr algn="just"/>
            <a:r>
              <a:rPr lang="en-US" sz="1900" b="1" dirty="0"/>
              <a:t>Reasons for entry:</a:t>
            </a:r>
          </a:p>
          <a:p>
            <a:pPr lvl="1" algn="just">
              <a:buFont typeface="Wingdings" pitchFamily="2" charset="2"/>
              <a:buChar char="ü"/>
            </a:pPr>
            <a:r>
              <a:rPr lang="en-US" sz="1900" b="1" dirty="0"/>
              <a:t> 1) emergency; </a:t>
            </a:r>
          </a:p>
          <a:p>
            <a:pPr lvl="1" algn="just">
              <a:buFont typeface="Wingdings" pitchFamily="2" charset="2"/>
              <a:buChar char="ü"/>
            </a:pPr>
            <a:r>
              <a:rPr lang="en-US" sz="1900" b="1" dirty="0"/>
              <a:t> 2) to make necessary or agreed upon repairs;</a:t>
            </a:r>
          </a:p>
          <a:p>
            <a:pPr lvl="1" algn="just">
              <a:buFont typeface="Wingdings" pitchFamily="2" charset="2"/>
              <a:buChar char="ü"/>
            </a:pPr>
            <a:r>
              <a:rPr lang="en-US" sz="1900" b="1" dirty="0"/>
              <a:t> 3) to show the unit to prospective tenants or buyers;</a:t>
            </a:r>
          </a:p>
          <a:p>
            <a:pPr lvl="1" algn="just">
              <a:buFont typeface="Wingdings" pitchFamily="2" charset="2"/>
              <a:buChar char="ü"/>
            </a:pPr>
            <a:r>
              <a:rPr lang="en-US" sz="1900" b="1" dirty="0"/>
              <a:t> 4) to conduct </a:t>
            </a:r>
            <a:r>
              <a:rPr lang="en-US" sz="1900" b="1" dirty="0" smtClean="0"/>
              <a:t> </a:t>
            </a:r>
            <a:r>
              <a:rPr lang="en-US" sz="1900" b="1" dirty="0"/>
              <a:t>inspection before tenant moves out</a:t>
            </a:r>
          </a:p>
          <a:p>
            <a:pPr lvl="1" algn="just">
              <a:buFont typeface="Wingdings" pitchFamily="2" charset="2"/>
              <a:buChar char="ü"/>
            </a:pPr>
            <a:r>
              <a:rPr lang="en-US" sz="1900" b="1" dirty="0"/>
              <a:t> 5) when tenant has moved or abandoned unit</a:t>
            </a:r>
          </a:p>
          <a:p>
            <a:pPr lvl="1" algn="just">
              <a:buFont typeface="Wingdings" pitchFamily="2" charset="2"/>
              <a:buChar char="ü"/>
            </a:pPr>
            <a:endParaRPr lang="en-US" sz="1900" b="1" dirty="0"/>
          </a:p>
          <a:p>
            <a:pPr marL="342900" lvl="1" indent="-342900" algn="just"/>
            <a:r>
              <a:rPr lang="en-US" sz="1900" b="1" dirty="0"/>
              <a:t>Landlord must give “reasonable” written notice before </a:t>
            </a:r>
            <a:r>
              <a:rPr lang="en-US" sz="1900" b="1" dirty="0" smtClean="0"/>
              <a:t>entry.  Typically </a:t>
            </a:r>
            <a:r>
              <a:rPr lang="en-US" sz="1900" b="1" dirty="0"/>
              <a:t>24 hours is considered reasonable.</a:t>
            </a:r>
          </a:p>
          <a:p>
            <a:pPr marL="342900" lvl="1" indent="-342900" algn="just"/>
            <a:endParaRPr lang="en-US" sz="1900" b="1" dirty="0"/>
          </a:p>
          <a:p>
            <a:pPr marL="342900" lvl="1" indent="-342900" algn="just"/>
            <a:r>
              <a:rPr lang="en-US" sz="1900" b="1" dirty="0"/>
              <a:t>Landlord does not need tenant’s </a:t>
            </a:r>
            <a:r>
              <a:rPr lang="en-US" sz="1900" b="1" dirty="0" smtClean="0"/>
              <a:t>permission to enter.  </a:t>
            </a:r>
            <a:r>
              <a:rPr lang="en-US" sz="1900" b="1" dirty="0"/>
              <a:t>Landlord is informing tenant of the planned entry. Entry must take place during “normal business hours” which can include weekends if the lease says so.</a:t>
            </a:r>
          </a:p>
          <a:p>
            <a:endParaRPr lang="en-US" sz="1900" i="1" dirty="0" smtClean="0"/>
          </a:p>
          <a:p>
            <a:pPr marL="0" indent="0">
              <a:buNone/>
            </a:pPr>
            <a:r>
              <a:rPr lang="en-US" dirty="0" smtClean="0"/>
              <a:t>	</a:t>
            </a:r>
          </a:p>
          <a:p>
            <a:endParaRPr lang="en-US" dirty="0"/>
          </a:p>
          <a:p>
            <a:endParaRPr lang="en-US" dirty="0"/>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6</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4100208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normAutofit/>
          </a:bodyPr>
          <a:lstStyle/>
          <a:p>
            <a:r>
              <a:rPr lang="en-US" dirty="0" smtClean="0"/>
              <a:t>Harassment Elements continued</a:t>
            </a:r>
            <a:endParaRPr lang="en-US" dirty="0"/>
          </a:p>
        </p:txBody>
      </p:sp>
      <p:sp>
        <p:nvSpPr>
          <p:cNvPr id="3" name="Content Placeholder 2"/>
          <p:cNvSpPr>
            <a:spLocks noGrp="1"/>
          </p:cNvSpPr>
          <p:nvPr>
            <p:ph idx="1"/>
          </p:nvPr>
        </p:nvSpPr>
        <p:spPr>
          <a:xfrm>
            <a:off x="533400" y="1447800"/>
            <a:ext cx="8382000" cy="4876800"/>
          </a:xfrm>
        </p:spPr>
        <p:txBody>
          <a:bodyPr>
            <a:normAutofit fontScale="92500" lnSpcReduction="10000"/>
          </a:bodyPr>
          <a:lstStyle/>
          <a:p>
            <a:endParaRPr lang="en-US" dirty="0" smtClean="0"/>
          </a:p>
          <a:p>
            <a:pPr marL="274320" lvl="1" indent="0">
              <a:buNone/>
            </a:pPr>
            <a:r>
              <a:rPr lang="en-US" dirty="0">
                <a:solidFill>
                  <a:schemeClr val="tx2">
                    <a:lumMod val="60000"/>
                    <a:lumOff val="40000"/>
                  </a:schemeClr>
                </a:solidFill>
              </a:rPr>
              <a:t>4</a:t>
            </a:r>
            <a:r>
              <a:rPr lang="en-US" dirty="0"/>
              <a:t>.	Engaging in abusive conduct toward a tenant through the use of words which are offensive and inherently likely to provoke an immediate violent reaction.</a:t>
            </a:r>
          </a:p>
          <a:p>
            <a:endParaRPr lang="en-US" dirty="0"/>
          </a:p>
          <a:p>
            <a:pPr marL="274320" lvl="1" indent="0">
              <a:buNone/>
            </a:pPr>
            <a:r>
              <a:rPr lang="en-US" dirty="0" smtClean="0">
                <a:solidFill>
                  <a:schemeClr val="tx2">
                    <a:lumMod val="60000"/>
                    <a:lumOff val="40000"/>
                  </a:schemeClr>
                </a:solidFill>
              </a:rPr>
              <a:t>5</a:t>
            </a:r>
            <a:r>
              <a:rPr lang="en-US" dirty="0"/>
              <a:t>.	Enticing a tenant to vacate a rental housing unit through an intentional misrepresentation(s) or the concealment of a material fact.</a:t>
            </a:r>
          </a:p>
          <a:p>
            <a:endParaRPr lang="en-US" dirty="0"/>
          </a:p>
          <a:p>
            <a:pPr marL="274320" lvl="1" indent="0">
              <a:buNone/>
            </a:pPr>
            <a:r>
              <a:rPr lang="en-US" dirty="0" smtClean="0">
                <a:solidFill>
                  <a:schemeClr val="tx2">
                    <a:lumMod val="60000"/>
                    <a:lumOff val="40000"/>
                  </a:schemeClr>
                </a:solidFill>
              </a:rPr>
              <a:t>6</a:t>
            </a:r>
            <a:r>
              <a:rPr lang="en-US" dirty="0"/>
              <a:t>.	Threatening a tenant, by word or gesture, with physical harm.</a:t>
            </a:r>
          </a:p>
          <a:p>
            <a:endParaRPr lang="en-US" dirty="0"/>
          </a:p>
          <a:p>
            <a:pPr marL="274320" lvl="1" indent="0">
              <a:buNone/>
            </a:pPr>
            <a:r>
              <a:rPr lang="en-US" dirty="0" smtClean="0">
                <a:solidFill>
                  <a:schemeClr val="tx2">
                    <a:lumMod val="60000"/>
                    <a:lumOff val="40000"/>
                  </a:schemeClr>
                </a:solidFill>
              </a:rPr>
              <a:t>7</a:t>
            </a:r>
            <a:r>
              <a:rPr lang="en-US" dirty="0"/>
              <a:t>.	Misrepresenting to a tenant that the tenant is required to vacate a rental housing unit.</a:t>
            </a:r>
          </a:p>
          <a:p>
            <a:endParaRPr lang="en-US" dirty="0" smtClean="0"/>
          </a:p>
          <a:p>
            <a:pPr marL="0" indent="0">
              <a:buNone/>
            </a:pPr>
            <a:r>
              <a:rPr lang="en-US" dirty="0"/>
              <a:t>	</a:t>
            </a:r>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7</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1768587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Harassment Elements continued…</a:t>
            </a:r>
            <a:endParaRPr lang="en-US" dirty="0"/>
          </a:p>
        </p:txBody>
      </p:sp>
      <p:sp>
        <p:nvSpPr>
          <p:cNvPr id="3" name="Content Placeholder 2"/>
          <p:cNvSpPr>
            <a:spLocks noGrp="1"/>
          </p:cNvSpPr>
          <p:nvPr>
            <p:ph idx="1"/>
          </p:nvPr>
        </p:nvSpPr>
        <p:spPr/>
        <p:txBody>
          <a:bodyPr/>
          <a:lstStyle/>
          <a:p>
            <a:pPr marL="274320" lvl="1" indent="0">
              <a:buNone/>
            </a:pPr>
            <a:endParaRPr lang="en-US" dirty="0" smtClean="0">
              <a:solidFill>
                <a:schemeClr val="tx2">
                  <a:lumMod val="60000"/>
                  <a:lumOff val="40000"/>
                </a:schemeClr>
              </a:solidFill>
            </a:endParaRPr>
          </a:p>
          <a:p>
            <a:pPr marL="274320" lvl="1" indent="0">
              <a:buNone/>
            </a:pPr>
            <a:endParaRPr lang="en-US" sz="1800" dirty="0" smtClean="0">
              <a:solidFill>
                <a:schemeClr val="tx2">
                  <a:lumMod val="60000"/>
                  <a:lumOff val="40000"/>
                </a:schemeClr>
              </a:solidFill>
            </a:endParaRPr>
          </a:p>
          <a:p>
            <a:pPr marL="274320" lvl="1" indent="0">
              <a:buNone/>
            </a:pPr>
            <a:r>
              <a:rPr lang="en-US" sz="1800" dirty="0" smtClean="0">
                <a:solidFill>
                  <a:schemeClr val="tx2">
                    <a:lumMod val="60000"/>
                    <a:lumOff val="40000"/>
                  </a:schemeClr>
                </a:solidFill>
              </a:rPr>
              <a:t>8</a:t>
            </a:r>
            <a:r>
              <a:rPr lang="en-US" sz="1800" dirty="0"/>
              <a:t>. Failing to exercise due diligence in performing and completing repairs to a rental housing unit after obtaining possession of the unit for the purpose of performing the repairs.</a:t>
            </a:r>
          </a:p>
          <a:p>
            <a:endParaRPr lang="en-US" sz="1800" dirty="0" smtClean="0"/>
          </a:p>
          <a:p>
            <a:pPr marL="0" indent="0">
              <a:buNone/>
            </a:pPr>
            <a:endParaRPr lang="en-US" sz="1800" dirty="0"/>
          </a:p>
          <a:p>
            <a:pPr marL="274320" lvl="1" indent="0">
              <a:buNone/>
            </a:pPr>
            <a:r>
              <a:rPr lang="en-US" sz="1800" dirty="0">
                <a:solidFill>
                  <a:schemeClr val="tx2">
                    <a:lumMod val="60000"/>
                    <a:lumOff val="40000"/>
                  </a:schemeClr>
                </a:solidFill>
              </a:rPr>
              <a:t>9</a:t>
            </a:r>
            <a:r>
              <a:rPr lang="en-US" sz="1800" dirty="0"/>
              <a:t>. Engaging in an activity prohibited by federal, state or local law which prohibits housing discrimination on any basis including but not limited to sexual orientation, race, color, sex, ancestry, ethnic origin, national origin, religion, age, marital status, familial status, parenthood, pregnancy, disability, medical condition including, but not limited to, AIDS or AIDS-related conditions, gender identity, occupancy by a minor child, citizenship, or status as a student.</a:t>
            </a:r>
          </a:p>
          <a:p>
            <a:endParaRPr lang="en-US" sz="1800" dirty="0"/>
          </a:p>
          <a:p>
            <a:endParaRPr lang="en-US" dirty="0"/>
          </a:p>
        </p:txBody>
      </p:sp>
      <p:sp>
        <p:nvSpPr>
          <p:cNvPr id="4" name="Date Placeholder 3"/>
          <p:cNvSpPr>
            <a:spLocks noGrp="1"/>
          </p:cNvSpPr>
          <p:nvPr>
            <p:ph type="dt" sz="half" idx="10"/>
          </p:nvPr>
        </p:nvSpPr>
        <p:spPr>
          <a:xfrm>
            <a:off x="457200" y="18288"/>
            <a:ext cx="6477000" cy="329184"/>
          </a:xfrm>
        </p:spPr>
        <p:txBody>
          <a:bodyPr/>
          <a:lstStyle/>
          <a:p>
            <a:r>
              <a:rPr lang="en-US" dirty="0"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8</a:t>
            </a:fld>
            <a:endParaRPr lang="en-US" dirty="0"/>
          </a:p>
        </p:txBody>
      </p:sp>
    </p:spTree>
    <p:extLst>
      <p:ext uri="{BB962C8B-B14F-4D97-AF65-F5344CB8AC3E}">
        <p14:creationId xmlns:p14="http://schemas.microsoft.com/office/powerpoint/2010/main" val="1156790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Harassment Elements continued</a:t>
            </a:r>
            <a:endParaRPr lang="en-US" dirty="0"/>
          </a:p>
        </p:txBody>
      </p:sp>
      <p:sp>
        <p:nvSpPr>
          <p:cNvPr id="3" name="Content Placeholder 2"/>
          <p:cNvSpPr>
            <a:spLocks noGrp="1"/>
          </p:cNvSpPr>
          <p:nvPr>
            <p:ph idx="1"/>
          </p:nvPr>
        </p:nvSpPr>
        <p:spPr>
          <a:xfrm>
            <a:off x="522911" y="1447800"/>
            <a:ext cx="8229600" cy="4876800"/>
          </a:xfrm>
        </p:spPr>
        <p:txBody>
          <a:bodyPr>
            <a:normAutofit/>
          </a:bodyPr>
          <a:lstStyle/>
          <a:p>
            <a:endParaRPr lang="en-US" sz="800" dirty="0" smtClean="0"/>
          </a:p>
          <a:p>
            <a:pPr marL="274320" lvl="1" indent="0">
              <a:buNone/>
            </a:pPr>
            <a:endParaRPr lang="en-US" sz="1800" dirty="0" smtClean="0">
              <a:solidFill>
                <a:schemeClr val="tx2">
                  <a:lumMod val="60000"/>
                  <a:lumOff val="40000"/>
                </a:schemeClr>
              </a:solidFill>
            </a:endParaRPr>
          </a:p>
          <a:p>
            <a:pPr marL="274320" lvl="1" indent="0">
              <a:buNone/>
            </a:pPr>
            <a:r>
              <a:rPr lang="en-US" sz="1800" dirty="0" smtClean="0">
                <a:solidFill>
                  <a:schemeClr val="tx2">
                    <a:lumMod val="60000"/>
                    <a:lumOff val="40000"/>
                  </a:schemeClr>
                </a:solidFill>
              </a:rPr>
              <a:t>10</a:t>
            </a:r>
            <a:r>
              <a:rPr lang="en-US" sz="1800" dirty="0" smtClean="0"/>
              <a:t>. Threatening </a:t>
            </a:r>
            <a:r>
              <a:rPr lang="en-US" sz="1800" dirty="0"/>
              <a:t>to terminate a tenancy, recover possession of a rental unit, or evict a tenant from a rental unit without a proper factual and legal basis. This subsection shall not apply to a threat that is made in connection with litigation that is actually pending or in good faith contemplated when the threat is made. In the case of a threat, or a series of threats, made in the form of a three-day, thirty-day, or other formal tenancy-termination notice, there is a rebuttable presumption that the threat is not made in good-faith contemplation of litigation if the landlord does not actually initiate litigation based on the notice within thirty days of the tenancy termination specified in the notice.</a:t>
            </a:r>
          </a:p>
          <a:p>
            <a:endParaRPr lang="en-US" sz="1800" dirty="0"/>
          </a:p>
          <a:p>
            <a:pPr marL="274320" lvl="1" indent="0">
              <a:buNone/>
            </a:pPr>
            <a:endParaRPr lang="en-US" sz="1800" dirty="0" smtClean="0">
              <a:solidFill>
                <a:schemeClr val="tx2">
                  <a:lumMod val="60000"/>
                  <a:lumOff val="40000"/>
                </a:schemeClr>
              </a:solidFill>
            </a:endParaRPr>
          </a:p>
          <a:p>
            <a:pPr marL="274320" lvl="1" indent="0">
              <a:buNone/>
            </a:pPr>
            <a:r>
              <a:rPr lang="en-US" sz="1800" dirty="0" smtClean="0">
                <a:solidFill>
                  <a:schemeClr val="tx2">
                    <a:lumMod val="60000"/>
                    <a:lumOff val="40000"/>
                  </a:schemeClr>
                </a:solidFill>
              </a:rPr>
              <a:t>11</a:t>
            </a:r>
            <a:r>
              <a:rPr lang="en-US" sz="1800" dirty="0" smtClean="0"/>
              <a:t>. Engaging </a:t>
            </a:r>
            <a:r>
              <a:rPr lang="en-US" sz="1800" dirty="0"/>
              <a:t>in any act or omission which interferes with the tenant’s right to use and enjoy the rental unit</a:t>
            </a:r>
            <a:r>
              <a:rPr lang="en-US" sz="1800" dirty="0" smtClean="0"/>
              <a:t>.</a:t>
            </a:r>
          </a:p>
          <a:p>
            <a:pPr lvl="1"/>
            <a:endParaRPr lang="en-US" sz="1800" dirty="0"/>
          </a:p>
          <a:p>
            <a:endParaRPr lang="en-US" dirty="0"/>
          </a:p>
        </p:txBody>
      </p:sp>
      <p:sp>
        <p:nvSpPr>
          <p:cNvPr id="12" name="Rectangle 11"/>
          <p:cNvSpPr/>
          <p:nvPr/>
        </p:nvSpPr>
        <p:spPr>
          <a:xfrm>
            <a:off x="8458200" y="6629400"/>
            <a:ext cx="588623" cy="215444"/>
          </a:xfrm>
          <a:prstGeom prst="rect">
            <a:avLst/>
          </a:prstGeom>
        </p:spPr>
        <p:txBody>
          <a:bodyPr wrap="none">
            <a:spAutoFit/>
          </a:bodyPr>
          <a:lstStyle/>
          <a:p>
            <a:pPr lvl="0"/>
            <a:r>
              <a:rPr lang="en-US" sz="800" dirty="0" smtClean="0">
                <a:solidFill>
                  <a:prstClr val="black"/>
                </a:solidFill>
              </a:rPr>
              <a:t>7/1/2014</a:t>
            </a:r>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9</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8476902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11489</TotalTime>
  <Words>1175</Words>
  <Application>Microsoft Office PowerPoint</Application>
  <PresentationFormat>On-screen Show (4:3)</PresentationFormat>
  <Paragraphs>228</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Clarity</vt:lpstr>
      <vt:lpstr>      Harassment  </vt:lpstr>
      <vt:lpstr>Important Note:</vt:lpstr>
      <vt:lpstr>Harassment Presentation</vt:lpstr>
      <vt:lpstr>17.52.090 Prohibition of Tenant Harassment.</vt:lpstr>
      <vt:lpstr>Harassment Elements</vt:lpstr>
      <vt:lpstr>Harassment Elements continued:</vt:lpstr>
      <vt:lpstr>Harassment Elements continued</vt:lpstr>
      <vt:lpstr>Harassment Elements continued…</vt:lpstr>
      <vt:lpstr>Harassment Elements continued</vt:lpstr>
      <vt:lpstr>Harassment Elements continued….</vt:lpstr>
      <vt:lpstr>Harassment</vt:lpstr>
      <vt:lpstr>Harassment</vt:lpstr>
      <vt:lpstr>Harassment  - Who should file a complaint?</vt:lpstr>
      <vt:lpstr>Harassment Complaint Filed – What Happens Next?</vt:lpstr>
      <vt:lpstr>WHMC  17.68.010 – Remedies  - Civil Action</vt:lpstr>
      <vt:lpstr>WHMC  17.68.010   - </vt:lpstr>
      <vt:lpstr>Harassment - Summary</vt:lpstr>
      <vt:lpstr>Contact Us:</vt:lpstr>
      <vt:lpstr>Hours:</vt:lpstr>
    </vt:vector>
  </TitlesOfParts>
  <Company>City of West Hollywood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Tenants 101</dc:title>
  <dc:creator>bdministrator</dc:creator>
  <cp:lastModifiedBy>Jasmine White</cp:lastModifiedBy>
  <cp:revision>183</cp:revision>
  <cp:lastPrinted>2014-07-02T00:14:57Z</cp:lastPrinted>
  <dcterms:created xsi:type="dcterms:W3CDTF">2013-02-19T21:18:39Z</dcterms:created>
  <dcterms:modified xsi:type="dcterms:W3CDTF">2014-07-02T16:04:52Z</dcterms:modified>
</cp:coreProperties>
</file>