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72" r:id="rId1"/>
  </p:sldMasterIdLst>
  <p:notesMasterIdLst>
    <p:notesMasterId r:id="rId23"/>
  </p:notesMasterIdLst>
  <p:handoutMasterIdLst>
    <p:handoutMasterId r:id="rId24"/>
  </p:handoutMasterIdLst>
  <p:sldIdLst>
    <p:sldId id="256" r:id="rId2"/>
    <p:sldId id="278" r:id="rId3"/>
    <p:sldId id="279" r:id="rId4"/>
    <p:sldId id="263" r:id="rId5"/>
    <p:sldId id="280" r:id="rId6"/>
    <p:sldId id="281" r:id="rId7"/>
    <p:sldId id="282" r:id="rId8"/>
    <p:sldId id="283" r:id="rId9"/>
    <p:sldId id="284" r:id="rId10"/>
    <p:sldId id="285" r:id="rId11"/>
    <p:sldId id="287" r:id="rId12"/>
    <p:sldId id="288" r:id="rId13"/>
    <p:sldId id="289" r:id="rId14"/>
    <p:sldId id="295" r:id="rId15"/>
    <p:sldId id="290" r:id="rId16"/>
    <p:sldId id="286" r:id="rId17"/>
    <p:sldId id="291" r:id="rId18"/>
    <p:sldId id="292" r:id="rId19"/>
    <p:sldId id="293" r:id="rId20"/>
    <p:sldId id="294" r:id="rId21"/>
    <p:sldId id="276"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B79254-6475-4ACC-925C-921661813DA6}">
          <p14:sldIdLst>
            <p14:sldId id="256"/>
            <p14:sldId id="278"/>
            <p14:sldId id="279"/>
          </p14:sldIdLst>
        </p14:section>
        <p14:section name="Untitled Section" id="{AE73BC4F-94F3-46DD-8132-DD4CF703DA27}">
          <p14:sldIdLst>
            <p14:sldId id="263"/>
            <p14:sldId id="280"/>
            <p14:sldId id="281"/>
            <p14:sldId id="282"/>
            <p14:sldId id="283"/>
            <p14:sldId id="284"/>
            <p14:sldId id="285"/>
            <p14:sldId id="287"/>
            <p14:sldId id="288"/>
            <p14:sldId id="289"/>
            <p14:sldId id="295"/>
            <p14:sldId id="290"/>
            <p14:sldId id="286"/>
            <p14:sldId id="291"/>
            <p14:sldId id="292"/>
            <p14:sldId id="293"/>
          </p14:sldIdLst>
        </p14:section>
        <p14:section name="Untitled Section" id="{5FECE2E4-03CE-417B-BF0B-8E2A42D95029}">
          <p14:sldIdLst>
            <p14:sldId id="294"/>
            <p14:sldId id="27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55" autoAdjust="0"/>
    <p:restoredTop sz="94560" autoAdjust="0"/>
  </p:normalViewPr>
  <p:slideViewPr>
    <p:cSldViewPr>
      <p:cViewPr>
        <p:scale>
          <a:sx n="110" d="100"/>
          <a:sy n="110" d="100"/>
        </p:scale>
        <p:origin x="-164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02/05/2014</a:t>
            </a:r>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02/05/2014</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8DCA224-37D0-4F9C-BA38-0A681063DCAB}" type="slidenum">
              <a:rPr lang="en-US" smtClean="0"/>
              <a:t>‹#›</a:t>
            </a:fld>
            <a:endParaRPr lang="en-US" dirty="0"/>
          </a:p>
        </p:txBody>
      </p:sp>
    </p:spTree>
    <p:extLst>
      <p:ext uri="{BB962C8B-B14F-4D97-AF65-F5344CB8AC3E}">
        <p14:creationId xmlns:p14="http://schemas.microsoft.com/office/powerpoint/2010/main" val="5561527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02/05/2014</a:t>
            </a: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02/05/2014</a:t>
            </a: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6EED6B74-1145-4B8F-96DA-95EE07C2B280}" type="slidenum">
              <a:rPr lang="en-US" smtClean="0"/>
              <a:t>‹#›</a:t>
            </a:fld>
            <a:endParaRPr lang="en-US" dirty="0"/>
          </a:p>
        </p:txBody>
      </p:sp>
    </p:spTree>
    <p:extLst>
      <p:ext uri="{BB962C8B-B14F-4D97-AF65-F5344CB8AC3E}">
        <p14:creationId xmlns:p14="http://schemas.microsoft.com/office/powerpoint/2010/main" val="2661503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3700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86000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8" name="Footer Placeholder 7"/>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9" name="Slide Number Placeholder 8"/>
          <p:cNvSpPr>
            <a:spLocks noGrp="1"/>
          </p:cNvSpPr>
          <p:nvPr>
            <p:ph type="sldNum" sz="quarter" idx="12"/>
          </p:nvPr>
        </p:nvSpPr>
        <p:spPr/>
        <p:txBody>
          <a:bodyPr/>
          <a:lstStyle/>
          <a:p>
            <a:fld id="{B932AE54-C7EB-4431-ADEB-1EE13A50C741}"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4" name="Footer Placeholder 3"/>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3" name="Footer Placeholder 2"/>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4" name="Slide Number Placeholder 3"/>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932AE54-C7EB-4431-ADEB-1EE13A50C74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273" r:id="rId1"/>
    <p:sldLayoutId id="2147484274" r:id="rId2"/>
    <p:sldLayoutId id="2147484275" r:id="rId3"/>
    <p:sldLayoutId id="2147484276" r:id="rId4"/>
    <p:sldLayoutId id="2147484277" r:id="rId5"/>
    <p:sldLayoutId id="2147484278" r:id="rId6"/>
    <p:sldLayoutId id="2147484279" r:id="rId7"/>
    <p:sldLayoutId id="2147484280" r:id="rId8"/>
    <p:sldLayoutId id="2147484281" r:id="rId9"/>
    <p:sldLayoutId id="2147484282" r:id="rId10"/>
    <p:sldLayoutId id="2147484283" r:id="rId11"/>
  </p:sldLayoutIdLst>
  <p:hf hdr="0" ft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portal.hud.gov/hudportal/HUD?src=/topics/housing_discrimination" TargetMode="External"/><Relationship Id="rId3" Type="http://schemas.openxmlformats.org/officeDocument/2006/relationships/hyperlink" Target="http://animalcare.lacounty.gov/wps/portal/acc/home/" TargetMode="External"/><Relationship Id="rId7" Type="http://schemas.openxmlformats.org/officeDocument/2006/relationships/hyperlink" Target="http://www.hrc-la.org/" TargetMode="External"/><Relationship Id="rId2" Type="http://schemas.openxmlformats.org/officeDocument/2006/relationships/image" Target="../media/image3.emf"/><Relationship Id="rId1" Type="http://schemas.openxmlformats.org/officeDocument/2006/relationships/slideLayout" Target="../slideLayouts/slideLayout2.xml"/><Relationship Id="rId6" Type="http://schemas.openxmlformats.org/officeDocument/2006/relationships/hyperlink" Target="http://lapublichealth.org/eh/" TargetMode="External"/><Relationship Id="rId5" Type="http://schemas.openxmlformats.org/officeDocument/2006/relationships/hyperlink" Target="http://www.dfeh.ca.gov/Complaints_ComplaintProcess.htm" TargetMode="External"/><Relationship Id="rId4" Type="http://schemas.openxmlformats.org/officeDocument/2006/relationships/hyperlink" Target="http://www.weho.org/" TargetMode="External"/><Relationship Id="rId9" Type="http://schemas.openxmlformats.org/officeDocument/2006/relationships/hyperlink" Target="http://www.pawsla.org/"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eho.org/" TargetMode="External"/><Relationship Id="rId2" Type="http://schemas.openxmlformats.org/officeDocument/2006/relationships/hyperlink" Target="mailto:RSD@weho.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pets 101</a:t>
            </a:r>
            <a:endParaRPr lang="en-US" dirty="0"/>
          </a:p>
        </p:txBody>
      </p:sp>
      <p:sp>
        <p:nvSpPr>
          <p:cNvPr id="3" name="Subtitle 2"/>
          <p:cNvSpPr>
            <a:spLocks noGrp="1"/>
          </p:cNvSpPr>
          <p:nvPr>
            <p:ph type="subTitle" idx="1"/>
          </p:nvPr>
        </p:nvSpPr>
        <p:spPr/>
        <p:txBody>
          <a:bodyPr/>
          <a:lstStyle/>
          <a:p>
            <a:r>
              <a:rPr lang="en-US" dirty="0" smtClean="0"/>
              <a:t>Landlord/Tenant law concerning animals</a:t>
            </a:r>
          </a:p>
          <a:p>
            <a:r>
              <a:rPr lang="en-US" dirty="0" smtClean="0"/>
              <a:t>in the City of West Hollywood</a:t>
            </a:r>
            <a:endParaRPr lang="en-US" dirty="0"/>
          </a:p>
        </p:txBody>
      </p:sp>
    </p:spTree>
    <p:extLst>
      <p:ext uri="{BB962C8B-B14F-4D97-AF65-F5344CB8AC3E}">
        <p14:creationId xmlns:p14="http://schemas.microsoft.com/office/powerpoint/2010/main" val="11716574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p:txBody>
          <a:bodyPr>
            <a:normAutofit/>
          </a:bodyPr>
          <a:lstStyle/>
          <a:p>
            <a:pPr marL="468630" indent="-285750" algn="just"/>
            <a:r>
              <a:rPr lang="en-US" sz="1800" dirty="0" smtClean="0"/>
              <a:t>According to HUD, when evaluating a reasonable accommodations request for an animal, the landlord should apply the same general principles applicable to all reasonable accommodation requests:</a:t>
            </a:r>
          </a:p>
          <a:p>
            <a:pPr marL="468630" indent="-285750" algn="just"/>
            <a:endParaRPr lang="en-US" sz="800" dirty="0" smtClean="0"/>
          </a:p>
          <a:p>
            <a:pPr indent="0" algn="just">
              <a:buNone/>
            </a:pPr>
            <a:r>
              <a:rPr lang="en-US" sz="1800" dirty="0"/>
              <a:t>	</a:t>
            </a:r>
            <a:r>
              <a:rPr lang="en-US" sz="1800" dirty="0" smtClean="0"/>
              <a:t>1)  Does the person seeking the reasonable accommodation have a 	      disability?</a:t>
            </a:r>
          </a:p>
          <a:p>
            <a:pPr indent="0" algn="just">
              <a:buNone/>
            </a:pPr>
            <a:r>
              <a:rPr lang="en-US" sz="1800" dirty="0"/>
              <a:t>	</a:t>
            </a:r>
            <a:r>
              <a:rPr lang="en-US" sz="1800" dirty="0" smtClean="0"/>
              <a:t>2)   Is there a disability-related need for  the accommodation?</a:t>
            </a:r>
          </a:p>
          <a:p>
            <a:pPr indent="0" algn="just">
              <a:buNone/>
            </a:pPr>
            <a:endParaRPr lang="en-US" sz="800" dirty="0" smtClean="0"/>
          </a:p>
          <a:p>
            <a:pPr marL="468630" indent="-285750" algn="just"/>
            <a:r>
              <a:rPr lang="en-US" sz="1800" dirty="0" smtClean="0"/>
              <a:t>If the disability is readily apparent, for example a blind person who requests a reasonable accommodation for a seeing eye dog, the landlord may not ask for documentation of the disability or need.</a:t>
            </a:r>
          </a:p>
          <a:p>
            <a:pPr indent="0" algn="just">
              <a:buNone/>
            </a:pPr>
            <a:endParaRPr lang="en-US" sz="800" dirty="0"/>
          </a:p>
          <a:p>
            <a:pPr lvl="1" algn="just">
              <a:buClr>
                <a:srgbClr val="4F81BD"/>
              </a:buClr>
            </a:pPr>
            <a:r>
              <a:rPr lang="en-US" sz="1800" dirty="0" smtClean="0"/>
              <a:t>The landlord may ask persons who are seeking an emotional support animal for proof of the need. </a:t>
            </a:r>
            <a:r>
              <a:rPr lang="en-US" sz="1400" dirty="0" smtClean="0"/>
              <a:t>			</a:t>
            </a:r>
            <a:r>
              <a:rPr lang="en-US" sz="1400" dirty="0" smtClean="0">
                <a:solidFill>
                  <a:srgbClr val="C0504D"/>
                </a:solidFill>
              </a:rPr>
              <a:t>Notice</a:t>
            </a:r>
            <a:r>
              <a:rPr lang="en-US" sz="1400" dirty="0">
                <a:solidFill>
                  <a:srgbClr val="C0504D"/>
                </a:solidFill>
              </a:rPr>
              <a:t>: FHEO-2013-01</a:t>
            </a:r>
          </a:p>
          <a:p>
            <a:pPr marL="0" lvl="0" indent="0" algn="just">
              <a:buClr>
                <a:srgbClr val="4F81BD"/>
              </a:buClr>
              <a:buNone/>
            </a:pPr>
            <a:r>
              <a:rPr lang="en-US" sz="1400" dirty="0">
                <a:solidFill>
                  <a:srgbClr val="C0504D"/>
                </a:solidFill>
              </a:rPr>
              <a:t>					   	April 25, 2013</a:t>
            </a:r>
          </a:p>
          <a:p>
            <a:pPr indent="0" algn="just">
              <a:buNone/>
            </a:pPr>
            <a:endParaRPr lang="en-US" sz="1800" dirty="0"/>
          </a:p>
          <a:p>
            <a:pPr indent="0" algn="just">
              <a:buNone/>
            </a:pPr>
            <a:endParaRPr lang="en-US" sz="1800"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10</a:t>
            </a:fld>
            <a:endParaRPr lang="en-US" dirty="0"/>
          </a:p>
        </p:txBody>
      </p:sp>
    </p:spTree>
    <p:extLst>
      <p:ext uri="{BB962C8B-B14F-4D97-AF65-F5344CB8AC3E}">
        <p14:creationId xmlns:p14="http://schemas.microsoft.com/office/powerpoint/2010/main" val="328513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p:txBody>
          <a:bodyPr>
            <a:normAutofit/>
          </a:bodyPr>
          <a:lstStyle/>
          <a:p>
            <a:pPr marL="468630" indent="-285750" algn="just"/>
            <a:r>
              <a:rPr lang="en-US" sz="1800" dirty="0" smtClean="0"/>
              <a:t>Documentation from a physician, psychiatrist, social worker, or other mental health professional that the individual is disabled and the animal provides emotional support that alleviates one or more of the identified symptoms or effects of an existing disability is sufficient proof.</a:t>
            </a:r>
          </a:p>
          <a:p>
            <a:pPr marL="468630" indent="-285750" algn="just"/>
            <a:endParaRPr lang="en-US" sz="1800" dirty="0"/>
          </a:p>
          <a:p>
            <a:pPr marL="468630" indent="-285750" algn="just"/>
            <a:r>
              <a:rPr lang="en-US" sz="1800" dirty="0" smtClean="0"/>
              <a:t>Landlords may not ask what is the disability, or for access to medical records or medical providers, or detailed or extensive information or documentation of a person’s physical or mental impairments.</a:t>
            </a:r>
          </a:p>
          <a:p>
            <a:pPr marL="468630" indent="-285750" algn="just"/>
            <a:endParaRPr lang="en-US" sz="1800" dirty="0"/>
          </a:p>
          <a:p>
            <a:pPr marL="468630" indent="-285750" algn="just"/>
            <a:r>
              <a:rPr lang="en-US" sz="1800" dirty="0" smtClean="0"/>
              <a:t>A landlord may not unreasonably delay or deny consent.</a:t>
            </a:r>
          </a:p>
          <a:p>
            <a:pPr marL="468630" indent="-285750" algn="just"/>
            <a:endParaRPr lang="en-US" sz="1800" dirty="0"/>
          </a:p>
          <a:p>
            <a:pPr lvl="1" algn="just">
              <a:buClr>
                <a:srgbClr val="4F81BD"/>
              </a:buClr>
            </a:pPr>
            <a:r>
              <a:rPr lang="en-US" sz="1800" dirty="0" smtClean="0"/>
              <a:t>No payment of a fee or increase in security deposit is allowed.  Nevertheless, the tenant is responsible for any damage or cleaning necessitated by the animal.</a:t>
            </a:r>
            <a:r>
              <a:rPr lang="en-US" sz="1400" dirty="0">
                <a:solidFill>
                  <a:srgbClr val="C0504D"/>
                </a:solidFill>
              </a:rPr>
              <a:t> </a:t>
            </a:r>
            <a:r>
              <a:rPr lang="en-US" sz="1400" dirty="0" smtClean="0">
                <a:solidFill>
                  <a:srgbClr val="C0504D"/>
                </a:solidFill>
              </a:rPr>
              <a:t>	</a:t>
            </a:r>
            <a:r>
              <a:rPr lang="en-US" sz="800" dirty="0" smtClean="0">
                <a:solidFill>
                  <a:srgbClr val="C0504D"/>
                </a:solidFill>
              </a:rPr>
              <a:t>		</a:t>
            </a:r>
            <a:r>
              <a:rPr lang="en-US" sz="1400" dirty="0" smtClean="0">
                <a:solidFill>
                  <a:srgbClr val="C0504D"/>
                </a:solidFill>
              </a:rPr>
              <a:t>Notice</a:t>
            </a:r>
            <a:r>
              <a:rPr lang="en-US" sz="1400" dirty="0">
                <a:solidFill>
                  <a:srgbClr val="C0504D"/>
                </a:solidFill>
              </a:rPr>
              <a:t>: </a:t>
            </a:r>
            <a:r>
              <a:rPr lang="en-US" sz="1400" dirty="0" smtClean="0">
                <a:solidFill>
                  <a:srgbClr val="C0504D"/>
                </a:solidFill>
              </a:rPr>
              <a:t>FHEO-2013-01</a:t>
            </a:r>
            <a:r>
              <a:rPr lang="en-US" sz="1400" dirty="0">
                <a:solidFill>
                  <a:srgbClr val="C0504D"/>
                </a:solidFill>
              </a:rPr>
              <a:t>					   	</a:t>
            </a:r>
            <a:r>
              <a:rPr lang="en-US" sz="1400" dirty="0" smtClean="0">
                <a:solidFill>
                  <a:srgbClr val="C0504D"/>
                </a:solidFill>
              </a:rPr>
              <a:t>	April </a:t>
            </a:r>
            <a:r>
              <a:rPr lang="en-US" sz="1400" dirty="0">
                <a:solidFill>
                  <a:srgbClr val="C0504D"/>
                </a:solidFill>
              </a:rPr>
              <a:t>25, 2013</a:t>
            </a:r>
          </a:p>
          <a:p>
            <a:pPr lvl="0" indent="0" algn="just">
              <a:buClr>
                <a:srgbClr val="4F81BD"/>
              </a:buClr>
              <a:buNone/>
            </a:pPr>
            <a:endParaRPr lang="en-US" sz="1800" dirty="0">
              <a:solidFill>
                <a:prstClr val="black"/>
              </a:solidFill>
            </a:endParaRPr>
          </a:p>
          <a:p>
            <a:pPr marL="468630" indent="-285750" algn="just"/>
            <a:endParaRPr lang="en-US" sz="1800"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11</a:t>
            </a:fld>
            <a:endParaRPr lang="en-US" dirty="0"/>
          </a:p>
        </p:txBody>
      </p:sp>
    </p:spTree>
    <p:extLst>
      <p:ext uri="{BB962C8B-B14F-4D97-AF65-F5344CB8AC3E}">
        <p14:creationId xmlns:p14="http://schemas.microsoft.com/office/powerpoint/2010/main" val="177238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p:txBody>
          <a:bodyPr>
            <a:normAutofit/>
          </a:bodyPr>
          <a:lstStyle/>
          <a:p>
            <a:pPr marL="468630" indent="-285750" algn="just"/>
            <a:r>
              <a:rPr lang="en-US" sz="1800" dirty="0" smtClean="0"/>
              <a:t>Pursuant to </a:t>
            </a:r>
            <a:r>
              <a:rPr lang="en-US" sz="1800" dirty="0" smtClean="0">
                <a:solidFill>
                  <a:schemeClr val="accent2"/>
                </a:solidFill>
              </a:rPr>
              <a:t>WHMC §17.52.010.2(g)</a:t>
            </a:r>
            <a:r>
              <a:rPr lang="en-US" sz="1800" dirty="0" smtClean="0"/>
              <a:t>, a landlord may not evict a tenant for violating a “no pets” clause in the lease under these circumstances.</a:t>
            </a:r>
          </a:p>
          <a:p>
            <a:pPr indent="0" algn="just">
              <a:buNone/>
            </a:pPr>
            <a:endParaRPr lang="en-US" sz="800" dirty="0" smtClean="0"/>
          </a:p>
          <a:p>
            <a:pPr lvl="1" indent="0" algn="just">
              <a:buNone/>
            </a:pPr>
            <a:r>
              <a:rPr lang="en-US" sz="1400" dirty="0" smtClean="0"/>
              <a:t>“Possession of two or fewer pets, if:</a:t>
            </a:r>
          </a:p>
          <a:p>
            <a:pPr lvl="1" indent="0" algn="just">
              <a:buNone/>
            </a:pPr>
            <a:r>
              <a:rPr lang="en-US" sz="1400" dirty="0"/>
              <a:t>	</a:t>
            </a:r>
            <a:r>
              <a:rPr lang="en-US" sz="1400" dirty="0" smtClean="0"/>
              <a:t>1) The tenant owning the pet(s) is at least sixty-two years of age, or is disabled, or is living 	with HIV/AIDS;</a:t>
            </a:r>
          </a:p>
          <a:p>
            <a:pPr lvl="1" indent="0" algn="just">
              <a:buNone/>
            </a:pPr>
            <a:r>
              <a:rPr lang="en-US" sz="1400" dirty="0"/>
              <a:t>	</a:t>
            </a:r>
            <a:r>
              <a:rPr lang="en-US" sz="1400" dirty="0" smtClean="0"/>
              <a:t>2) The pet or pets are domesticated dogs, cats or birds weighing not more than thirty-five 	pounds;</a:t>
            </a:r>
          </a:p>
          <a:p>
            <a:pPr lvl="1" indent="0" algn="just">
              <a:buNone/>
            </a:pPr>
            <a:r>
              <a:rPr lang="en-US" sz="1400" dirty="0"/>
              <a:t>	</a:t>
            </a:r>
            <a:r>
              <a:rPr lang="en-US" sz="1400" dirty="0" smtClean="0"/>
              <a:t>3) The pet or pets do not interfere with the quiet enjoyment of the premises by other 	persons or otherwise constitute a nuisance or a threat to the health, safety or welfare of 	other persons residing in or having lawful access to the premises;</a:t>
            </a:r>
          </a:p>
          <a:p>
            <a:pPr lvl="1" indent="0" algn="just">
              <a:buNone/>
            </a:pPr>
            <a:r>
              <a:rPr lang="en-US" sz="1400" dirty="0"/>
              <a:t>	</a:t>
            </a:r>
            <a:r>
              <a:rPr lang="en-US" sz="1400" dirty="0" smtClean="0"/>
              <a:t>4)  The tenant does not reside in a condominium unit; and</a:t>
            </a:r>
          </a:p>
          <a:p>
            <a:pPr lvl="1" indent="0" algn="just">
              <a:buNone/>
            </a:pPr>
            <a:r>
              <a:rPr lang="en-US" sz="1400" dirty="0"/>
              <a:t>	</a:t>
            </a:r>
            <a:r>
              <a:rPr lang="en-US" sz="1400" dirty="0" smtClean="0"/>
              <a:t>5) The tenant deposits with the landlord, upon demand therefor, an increase in the security 	deposit of not more than twenty-five percent of the existing deposit, but in </a:t>
            </a:r>
            <a:r>
              <a:rPr lang="en-US" sz="1400" dirty="0"/>
              <a:t>n</a:t>
            </a:r>
            <a:r>
              <a:rPr lang="en-US" sz="1400" dirty="0" smtClean="0"/>
              <a:t>o event to 	exceed the maximum allowed by the California Civil Code.  But a landlord may not charge 	an additional security deposit for an emotional support animal that the tenant’s treating 	physician or a psychiatrist has prescribed as medically necessary to help the tenant cope 	with his or her disability.  Nothing in this section is intended to contradict any provision of 	state or federal law which prohibits landlords from charging a security deposit for service 	animals such as seeing-eye or signal dogs.</a:t>
            </a:r>
          </a:p>
          <a:p>
            <a:pPr lvl="1" indent="0" algn="just">
              <a:buNone/>
            </a:pPr>
            <a:endParaRPr lang="en-US" sz="1400" dirty="0">
              <a:solidFill>
                <a:schemeClr val="accent2"/>
              </a:solidFill>
            </a:endParaRPr>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12</a:t>
            </a:fld>
            <a:endParaRPr lang="en-US" dirty="0"/>
          </a:p>
        </p:txBody>
      </p:sp>
    </p:spTree>
    <p:extLst>
      <p:ext uri="{BB962C8B-B14F-4D97-AF65-F5344CB8AC3E}">
        <p14:creationId xmlns:p14="http://schemas.microsoft.com/office/powerpoint/2010/main" val="3198115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p:txBody>
          <a:bodyPr>
            <a:normAutofit/>
          </a:bodyPr>
          <a:lstStyle/>
          <a:p>
            <a:pPr lvl="1" indent="0" algn="just">
              <a:buNone/>
            </a:pPr>
            <a:r>
              <a:rPr lang="en-US" sz="1800" dirty="0" smtClean="0"/>
              <a:t>Here is a summary of the differences between an animal as reasonable accommodation and an animal pursuant to the Municipal Code.</a:t>
            </a:r>
          </a:p>
          <a:p>
            <a:pPr lvl="1" indent="0" algn="just">
              <a:buNone/>
            </a:pPr>
            <a:endParaRPr lang="en-US" sz="1800" dirty="0"/>
          </a:p>
          <a:p>
            <a:pPr lvl="1" indent="0" algn="just">
              <a:buNone/>
            </a:pPr>
            <a:r>
              <a:rPr lang="en-US" sz="1800" u="sng" dirty="0" smtClean="0"/>
              <a:t>Reasonable Accommodation</a:t>
            </a:r>
            <a:r>
              <a:rPr lang="en-US" sz="1800" dirty="0" smtClean="0"/>
              <a:t>: Only if disabled, but allows any type of animal, any size of animal, any number of animals and on any property. No additional security deposit allowed.</a:t>
            </a:r>
          </a:p>
          <a:p>
            <a:pPr lvl="1" indent="0" algn="just">
              <a:buNone/>
            </a:pPr>
            <a:endParaRPr lang="en-US" sz="1800" dirty="0"/>
          </a:p>
          <a:p>
            <a:pPr lvl="1" indent="0" algn="just">
              <a:buNone/>
            </a:pPr>
            <a:r>
              <a:rPr lang="en-US" sz="1800" u="sng" dirty="0" smtClean="0"/>
              <a:t>Municipal Code</a:t>
            </a:r>
            <a:r>
              <a:rPr lang="en-US" sz="1800" dirty="0" smtClean="0"/>
              <a:t>:  Allows seniors, disabled and persons with HIV/AIDS, but limits the number of animals to two, animals must be birds, cats or dogs weighing not more than thirty five pounds. Does not cover rentals of condominium units.  Allows an increase in security deposit of 25%, but only when the animal is not certified as medically necessary, for example when someone is a senior.</a:t>
            </a:r>
            <a:endParaRPr lang="en-US" sz="1800" u="sng"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13</a:t>
            </a:fld>
            <a:endParaRPr lang="en-US" dirty="0"/>
          </a:p>
        </p:txBody>
      </p:sp>
    </p:spTree>
    <p:extLst>
      <p:ext uri="{BB962C8B-B14F-4D97-AF65-F5344CB8AC3E}">
        <p14:creationId xmlns:p14="http://schemas.microsoft.com/office/powerpoint/2010/main" val="3285332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p:txBody>
          <a:bodyPr>
            <a:normAutofit/>
          </a:bodyPr>
          <a:lstStyle/>
          <a:p>
            <a:pPr lvl="1" indent="0" algn="just">
              <a:buNone/>
            </a:pPr>
            <a:r>
              <a:rPr lang="en-US" sz="1800" dirty="0" smtClean="0"/>
              <a:t>Below is a summary of additional security deposit allowances. The total of all deposits held by the landlord cannot exceed </a:t>
            </a:r>
            <a:r>
              <a:rPr lang="en-US" sz="1800" u="sng" dirty="0" smtClean="0">
                <a:solidFill>
                  <a:schemeClr val="accent2"/>
                </a:solidFill>
              </a:rPr>
              <a:t>two months rent</a:t>
            </a:r>
            <a:r>
              <a:rPr lang="en-US" sz="1800" dirty="0" smtClean="0">
                <a:solidFill>
                  <a:schemeClr val="accent2"/>
                </a:solidFill>
              </a:rPr>
              <a:t> </a:t>
            </a:r>
            <a:r>
              <a:rPr lang="en-US" sz="1800" dirty="0" smtClean="0"/>
              <a:t>pursuant to California law.</a:t>
            </a:r>
          </a:p>
          <a:p>
            <a:pPr lvl="1" indent="0" algn="just">
              <a:buNone/>
            </a:pPr>
            <a:endParaRPr lang="en-US" sz="1800" dirty="0"/>
          </a:p>
          <a:p>
            <a:pPr lvl="1" indent="0" algn="just">
              <a:buNone/>
            </a:pPr>
            <a:r>
              <a:rPr lang="en-US" sz="1800" u="sng" dirty="0" smtClean="0">
                <a:solidFill>
                  <a:schemeClr val="accent2"/>
                </a:solidFill>
              </a:rPr>
              <a:t>Up to 1 month’s rent</a:t>
            </a:r>
            <a:r>
              <a:rPr lang="en-US" sz="1800" dirty="0" smtClean="0"/>
              <a:t>:  Tenant signed a “no pets” lease. Landlord agrees to change the lease and allow a pet. Tenant does not qualify for a service animal or emotional support under the FHA or Municipal Code.</a:t>
            </a:r>
          </a:p>
          <a:p>
            <a:pPr lvl="1" indent="0" algn="just">
              <a:buNone/>
            </a:pPr>
            <a:endParaRPr lang="en-US" sz="1800" dirty="0"/>
          </a:p>
          <a:p>
            <a:pPr lvl="1" indent="0" algn="just">
              <a:buNone/>
            </a:pPr>
            <a:r>
              <a:rPr lang="en-US" sz="1800" u="sng" dirty="0" smtClean="0">
                <a:solidFill>
                  <a:schemeClr val="accent2"/>
                </a:solidFill>
              </a:rPr>
              <a:t>No additional deposit</a:t>
            </a:r>
            <a:r>
              <a:rPr lang="en-US" sz="1800" dirty="0" smtClean="0"/>
              <a:t>: Tenant with a disability gets a service animal or emotional support animal as a reasonable accommodation pursuant to the FHA or under the Municipal Code.</a:t>
            </a:r>
            <a:endParaRPr lang="en-US" sz="1800" u="sng" dirty="0" smtClean="0">
              <a:solidFill>
                <a:schemeClr val="accent2"/>
              </a:solidFill>
            </a:endParaRPr>
          </a:p>
          <a:p>
            <a:pPr lvl="1" indent="0" algn="just">
              <a:buNone/>
            </a:pPr>
            <a:endParaRPr lang="en-US" sz="1800" dirty="0"/>
          </a:p>
          <a:p>
            <a:pPr lvl="1" indent="0" algn="just">
              <a:buNone/>
            </a:pPr>
            <a:r>
              <a:rPr lang="en-US" sz="1800" u="sng" dirty="0" smtClean="0">
                <a:solidFill>
                  <a:schemeClr val="accent2"/>
                </a:solidFill>
              </a:rPr>
              <a:t>Up to 25% of the current deposit</a:t>
            </a:r>
            <a:r>
              <a:rPr lang="en-US" sz="1800" dirty="0" smtClean="0"/>
              <a:t>: Tenant gets an emotional support pursuant to the Municipal Code, but the animal is not certified as medically necessary, but only when the animal is not certified as medically necessary, for example if the tenant is a senior.</a:t>
            </a:r>
            <a:endParaRPr lang="en-US" sz="1800" u="sng"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14</a:t>
            </a:fld>
            <a:endParaRPr lang="en-US" dirty="0"/>
          </a:p>
        </p:txBody>
      </p:sp>
    </p:spTree>
    <p:extLst>
      <p:ext uri="{BB962C8B-B14F-4D97-AF65-F5344CB8AC3E}">
        <p14:creationId xmlns:p14="http://schemas.microsoft.com/office/powerpoint/2010/main" val="2763062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p:txBody>
          <a:bodyPr>
            <a:normAutofit/>
          </a:bodyPr>
          <a:lstStyle/>
          <a:p>
            <a:pPr lvl="0" algn="just">
              <a:buClr>
                <a:srgbClr val="4F81BD"/>
              </a:buClr>
            </a:pPr>
            <a:r>
              <a:rPr lang="en-US" sz="1800" dirty="0">
                <a:solidFill>
                  <a:prstClr val="black"/>
                </a:solidFill>
              </a:rPr>
              <a:t>Disputes involving service animals, assistive animals and emotional support animals, including a tenant’s right to “reasonable accommodation” or an animal’s status under applicable law, ultimately are decided in Court.  However, to get an informed opinion without litigating, contact the Housing Rights Center. The Center’s information is listed under Resources.</a:t>
            </a:r>
          </a:p>
          <a:p>
            <a:pPr lvl="0" algn="just">
              <a:buClr>
                <a:srgbClr val="4F81BD"/>
              </a:buClr>
            </a:pPr>
            <a:endParaRPr lang="en-US" sz="1800" dirty="0">
              <a:solidFill>
                <a:prstClr val="black"/>
              </a:solidFill>
            </a:endParaRPr>
          </a:p>
          <a:p>
            <a:r>
              <a:rPr lang="en-US" sz="1800" dirty="0" smtClean="0"/>
              <a:t>Complaints regarding a landlord unreasonably withholding consent or discrimination based on disability may be filed with </a:t>
            </a:r>
            <a:r>
              <a:rPr lang="en-US" sz="1800" smtClean="0"/>
              <a:t>the Housing </a:t>
            </a:r>
            <a:r>
              <a:rPr lang="en-US" sz="1800" dirty="0" smtClean="0"/>
              <a:t>Rights Center,  the California Department of Fair Housing and Employment or HUD. </a:t>
            </a:r>
            <a:r>
              <a:rPr lang="en-US" sz="1800" dirty="0"/>
              <a:t> </a:t>
            </a:r>
            <a:r>
              <a:rPr lang="en-US" sz="1800" dirty="0" smtClean="0"/>
              <a:t>Contact information for each is listed under Resources.</a:t>
            </a:r>
          </a:p>
          <a:p>
            <a:endParaRPr lang="en-US" sz="1800" dirty="0"/>
          </a:p>
          <a:p>
            <a:r>
              <a:rPr lang="en-US" sz="1800" dirty="0" smtClean="0"/>
              <a:t>Note: Discrimination complaints must be filed within one year of the alleged  act of discrimination for all potential remedies to be available to the complainant.</a:t>
            </a:r>
            <a:endParaRPr lang="en-US" sz="1800" dirty="0"/>
          </a:p>
          <a:p>
            <a:pPr lvl="1" indent="0" algn="just">
              <a:buNone/>
            </a:pPr>
            <a:endParaRPr lang="en-US" sz="1800" u="sng"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15</a:t>
            </a:fld>
            <a:endParaRPr lang="en-US" dirty="0"/>
          </a:p>
        </p:txBody>
      </p:sp>
    </p:spTree>
    <p:extLst>
      <p:ext uri="{BB962C8B-B14F-4D97-AF65-F5344CB8AC3E}">
        <p14:creationId xmlns:p14="http://schemas.microsoft.com/office/powerpoint/2010/main" val="2830877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Animal Care and Control</a:t>
            </a:r>
            <a:endParaRPr lang="en-US" sz="2400" dirty="0"/>
          </a:p>
        </p:txBody>
      </p:sp>
      <p:sp>
        <p:nvSpPr>
          <p:cNvPr id="3" name="Content Placeholder 2"/>
          <p:cNvSpPr>
            <a:spLocks noGrp="1"/>
          </p:cNvSpPr>
          <p:nvPr>
            <p:ph idx="1"/>
          </p:nvPr>
        </p:nvSpPr>
        <p:spPr/>
        <p:txBody>
          <a:bodyPr>
            <a:normAutofit/>
          </a:bodyPr>
          <a:lstStyle/>
          <a:p>
            <a:pPr lvl="0" algn="just">
              <a:buClr>
                <a:srgbClr val="4F81BD"/>
              </a:buClr>
            </a:pPr>
            <a:r>
              <a:rPr lang="en-US" sz="1800" dirty="0"/>
              <a:t>All dogs or cats over the age of 4 months, or within 10 days of entering the jurisdiction, must be licensed annually and a tag must be securely affixed to the collar of the animal. (</a:t>
            </a:r>
            <a:r>
              <a:rPr lang="en-US" sz="1800" dirty="0">
                <a:solidFill>
                  <a:schemeClr val="accent2"/>
                </a:solidFill>
              </a:rPr>
              <a:t>Los Angeles County Code </a:t>
            </a:r>
            <a:r>
              <a:rPr lang="en-US" sz="1800" dirty="0" smtClean="0">
                <a:solidFill>
                  <a:schemeClr val="accent2"/>
                </a:solidFill>
              </a:rPr>
              <a:t>§10.20.180 </a:t>
            </a:r>
            <a:r>
              <a:rPr lang="en-US" sz="1800" dirty="0">
                <a:solidFill>
                  <a:schemeClr val="accent2"/>
                </a:solidFill>
              </a:rPr>
              <a:t>and </a:t>
            </a:r>
            <a:r>
              <a:rPr lang="en-US" sz="1800" dirty="0" smtClean="0">
                <a:solidFill>
                  <a:schemeClr val="accent2"/>
                </a:solidFill>
              </a:rPr>
              <a:t>§10.20.190</a:t>
            </a:r>
            <a:r>
              <a:rPr lang="en-US" sz="1800" dirty="0"/>
              <a:t>) </a:t>
            </a:r>
            <a:endParaRPr lang="en-US" sz="1800" dirty="0" smtClean="0"/>
          </a:p>
          <a:p>
            <a:pPr lvl="0" algn="just">
              <a:buClr>
                <a:srgbClr val="4F81BD"/>
              </a:buClr>
            </a:pPr>
            <a:endParaRPr lang="en-US" sz="800" dirty="0" smtClean="0"/>
          </a:p>
          <a:p>
            <a:pPr marL="274320" lvl="1" indent="0" algn="just">
              <a:buClr>
                <a:srgbClr val="4F81BD"/>
              </a:buClr>
              <a:buNone/>
            </a:pPr>
            <a:r>
              <a:rPr lang="en-US" sz="1800" dirty="0" smtClean="0"/>
              <a:t>--Licensing may be done through LA County or at City Hall.</a:t>
            </a:r>
          </a:p>
          <a:p>
            <a:pPr marL="274320" lvl="1" indent="0" algn="just">
              <a:buClr>
                <a:srgbClr val="4F81BD"/>
              </a:buClr>
              <a:buNone/>
            </a:pPr>
            <a:r>
              <a:rPr lang="en-US" sz="1800" dirty="0" smtClean="0"/>
              <a:t>--Financial assistance and/or reduced fees may be available.</a:t>
            </a:r>
          </a:p>
          <a:p>
            <a:pPr marL="182880" lvl="1" algn="just">
              <a:buClr>
                <a:srgbClr val="4F81BD"/>
              </a:buClr>
              <a:buNone/>
            </a:pPr>
            <a:endParaRPr lang="en-US" sz="800" dirty="0"/>
          </a:p>
          <a:p>
            <a:pPr marL="182880" lvl="1" algn="just">
              <a:buClr>
                <a:srgbClr val="4F81BD"/>
              </a:buClr>
            </a:pPr>
            <a:r>
              <a:rPr lang="en-US" sz="1800" dirty="0" smtClean="0"/>
              <a:t>All dogs over the age of four months must be implanted with a microchip and the number must be provided to the Department. (</a:t>
            </a:r>
            <a:r>
              <a:rPr lang="en-US" sz="1800" dirty="0" smtClean="0">
                <a:solidFill>
                  <a:schemeClr val="accent2"/>
                </a:solidFill>
              </a:rPr>
              <a:t>Los Angeles County Code §10.20.185</a:t>
            </a:r>
            <a:r>
              <a:rPr lang="en-US" sz="1800" dirty="0" smtClean="0"/>
              <a:t>)</a:t>
            </a:r>
          </a:p>
          <a:p>
            <a:pPr marL="182880" lvl="1" algn="just">
              <a:buClr>
                <a:srgbClr val="4F81BD"/>
              </a:buClr>
            </a:pPr>
            <a:endParaRPr lang="en-US" sz="1800" dirty="0" smtClean="0"/>
          </a:p>
          <a:p>
            <a:pPr algn="just">
              <a:buClr>
                <a:srgbClr val="4F81BD"/>
              </a:buClr>
            </a:pPr>
            <a:r>
              <a:rPr lang="en-US" sz="1800" dirty="0" smtClean="0"/>
              <a:t>Any </a:t>
            </a:r>
            <a:r>
              <a:rPr lang="en-US" sz="1800" dirty="0"/>
              <a:t>animal kept by a tenant must not create a nuisance or </a:t>
            </a:r>
            <a:r>
              <a:rPr lang="en-US" sz="1800" dirty="0" smtClean="0"/>
              <a:t>be a threat to others.  Owner is responsible for animal misconduct, which may result in fines for violations.  Also, a tenant may be evicted for nuisance pursuant to the Rent Stabilization Ordinance if the animal misconduct occurs on the property.</a:t>
            </a:r>
            <a:endParaRPr lang="en-US" sz="1800" dirty="0"/>
          </a:p>
          <a:p>
            <a:pPr marL="274320" lvl="1" indent="0" algn="just">
              <a:buClr>
                <a:srgbClr val="4F81BD"/>
              </a:buClr>
              <a:buNone/>
            </a:pPr>
            <a:endParaRPr lang="en-US" sz="1800" dirty="0"/>
          </a:p>
          <a:p>
            <a:pPr marL="274320" lvl="1" indent="0" algn="just">
              <a:buClr>
                <a:srgbClr val="4F81BD"/>
              </a:buClr>
              <a:buNone/>
            </a:pPr>
            <a:endParaRPr lang="en-US" sz="1800" dirty="0" smtClean="0"/>
          </a:p>
          <a:p>
            <a:pPr lvl="1" algn="just">
              <a:buClr>
                <a:srgbClr val="4F81BD"/>
              </a:buClr>
            </a:pPr>
            <a:endParaRPr lang="en-US" sz="1400" dirty="0"/>
          </a:p>
        </p:txBody>
      </p:sp>
      <p:sp>
        <p:nvSpPr>
          <p:cNvPr id="4" name="Date Placeholder 3"/>
          <p:cNvSpPr>
            <a:spLocks noGrp="1"/>
          </p:cNvSpPr>
          <p:nvPr>
            <p:ph type="dt" sz="half" idx="10"/>
          </p:nvPr>
        </p:nvSpPr>
        <p:spPr>
          <a:xfrm>
            <a:off x="457200" y="18288"/>
            <a:ext cx="56388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16</a:t>
            </a:fld>
            <a:endParaRPr lang="en-US" dirty="0"/>
          </a:p>
        </p:txBody>
      </p:sp>
    </p:spTree>
    <p:extLst>
      <p:ext uri="{BB962C8B-B14F-4D97-AF65-F5344CB8AC3E}">
        <p14:creationId xmlns:p14="http://schemas.microsoft.com/office/powerpoint/2010/main" val="97638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Animal Care and Control – cont’d.</a:t>
            </a:r>
            <a:endParaRPr lang="en-US" sz="2400" dirty="0"/>
          </a:p>
        </p:txBody>
      </p:sp>
      <p:sp>
        <p:nvSpPr>
          <p:cNvPr id="3" name="Content Placeholder 2"/>
          <p:cNvSpPr>
            <a:spLocks noGrp="1"/>
          </p:cNvSpPr>
          <p:nvPr>
            <p:ph idx="1"/>
          </p:nvPr>
        </p:nvSpPr>
        <p:spPr/>
        <p:txBody>
          <a:bodyPr/>
          <a:lstStyle/>
          <a:p>
            <a:pPr lvl="1" algn="just">
              <a:buClr>
                <a:srgbClr val="4F81BD"/>
              </a:buClr>
            </a:pPr>
            <a:r>
              <a:rPr lang="en-US" sz="1800" dirty="0" smtClean="0"/>
              <a:t>The following Ordinances cover issues of animal control and the owner’s responsibility for animal conduct. The City’s Code Compliance division is the enforcement agency. Contact information is listed under Resources.</a:t>
            </a:r>
          </a:p>
          <a:p>
            <a:pPr lvl="1" algn="just">
              <a:buClr>
                <a:srgbClr val="4F81BD"/>
              </a:buClr>
            </a:pPr>
            <a:endParaRPr lang="en-US" sz="1800" dirty="0"/>
          </a:p>
          <a:p>
            <a:pPr lvl="1" algn="just">
              <a:buClr>
                <a:srgbClr val="4F81BD"/>
              </a:buClr>
            </a:pPr>
            <a:r>
              <a:rPr lang="en-US" sz="1800" dirty="0" smtClean="0"/>
              <a:t>Leash Requirements</a:t>
            </a:r>
          </a:p>
          <a:p>
            <a:pPr marL="548640" lvl="2" indent="0" algn="just">
              <a:buClr>
                <a:srgbClr val="4F81BD"/>
              </a:buClr>
              <a:buNone/>
            </a:pPr>
            <a:r>
              <a:rPr lang="en-US" sz="1600" dirty="0"/>
              <a:t>It is not permissible to let </a:t>
            </a:r>
            <a:r>
              <a:rPr lang="en-US" sz="1600" dirty="0" smtClean="0"/>
              <a:t>a </a:t>
            </a:r>
            <a:r>
              <a:rPr lang="en-US" sz="1600" dirty="0"/>
              <a:t>dog run at large on any streets, public places, or private property belonging to anyone other than </a:t>
            </a:r>
            <a:r>
              <a:rPr lang="en-US" sz="1600" dirty="0" smtClean="0"/>
              <a:t>the owner, </a:t>
            </a:r>
            <a:r>
              <a:rPr lang="en-US" sz="1600" dirty="0"/>
              <a:t>day or night, with or without a license. (</a:t>
            </a:r>
            <a:r>
              <a:rPr lang="en-US" sz="1600" dirty="0">
                <a:solidFill>
                  <a:schemeClr val="accent2"/>
                </a:solidFill>
              </a:rPr>
              <a:t>Los Angeles County Code </a:t>
            </a:r>
            <a:r>
              <a:rPr lang="en-US" sz="1600" dirty="0" smtClean="0">
                <a:solidFill>
                  <a:schemeClr val="accent2"/>
                </a:solidFill>
              </a:rPr>
              <a:t>§10.32.010</a:t>
            </a:r>
            <a:r>
              <a:rPr lang="en-US" sz="1600" dirty="0" smtClean="0"/>
              <a:t>).</a:t>
            </a:r>
          </a:p>
          <a:p>
            <a:pPr marL="548640" lvl="2" indent="0" algn="just">
              <a:buClr>
                <a:srgbClr val="4F81BD"/>
              </a:buClr>
              <a:buNone/>
            </a:pPr>
            <a:endParaRPr lang="en-US" sz="1600" dirty="0"/>
          </a:p>
          <a:p>
            <a:pPr marL="457200" lvl="2" algn="just">
              <a:buClr>
                <a:srgbClr val="4F81BD"/>
              </a:buClr>
            </a:pPr>
            <a:r>
              <a:rPr lang="en-US" dirty="0" smtClean="0"/>
              <a:t>Barking Dogs</a:t>
            </a:r>
            <a:endParaRPr lang="en-US" dirty="0"/>
          </a:p>
          <a:p>
            <a:pPr marL="548640" lvl="1" indent="-457200" algn="just">
              <a:buClr>
                <a:srgbClr val="4F81BD"/>
              </a:buClr>
              <a:buNone/>
            </a:pPr>
            <a:r>
              <a:rPr lang="en-US" sz="1600" dirty="0" smtClean="0"/>
              <a:t>	Any </a:t>
            </a:r>
            <a:r>
              <a:rPr lang="en-US" sz="1600" dirty="0"/>
              <a:t>pet owner or custodian who allows a dog to bark continuously or for an extended period of time in a manner that annoys the neighbors and disturbs the peace and tranquility of the neighborhood may be guilty of allowing a public nuisance and punishable by a misdemeanor with a fine of up to $1000 and/or six months in jail. (</a:t>
            </a:r>
            <a:r>
              <a:rPr lang="en-US" sz="1600" dirty="0">
                <a:solidFill>
                  <a:schemeClr val="accent2"/>
                </a:solidFill>
              </a:rPr>
              <a:t>California Penal Code </a:t>
            </a:r>
            <a:r>
              <a:rPr lang="en-US" sz="1600" dirty="0" smtClean="0">
                <a:solidFill>
                  <a:schemeClr val="accent2"/>
                </a:solidFill>
              </a:rPr>
              <a:t>§373A </a:t>
            </a:r>
            <a:r>
              <a:rPr lang="en-US" sz="1600" dirty="0">
                <a:solidFill>
                  <a:schemeClr val="accent2"/>
                </a:solidFill>
              </a:rPr>
              <a:t>and Los Angeles County </a:t>
            </a:r>
            <a:r>
              <a:rPr lang="en-US" sz="1600" dirty="0" smtClean="0">
                <a:solidFill>
                  <a:schemeClr val="accent2"/>
                </a:solidFill>
              </a:rPr>
              <a:t>Code §10.40.065</a:t>
            </a:r>
            <a:r>
              <a:rPr lang="en-US" sz="1600" dirty="0"/>
              <a:t>)</a:t>
            </a:r>
            <a:endParaRPr lang="en-US" sz="1600" dirty="0" smtClean="0"/>
          </a:p>
          <a:p>
            <a:pPr marL="548640" lvl="1" indent="-457200" algn="just">
              <a:buClr>
                <a:srgbClr val="4F81BD"/>
              </a:buClr>
            </a:pPr>
            <a:endParaRPr lang="en-US" sz="1400" dirty="0"/>
          </a:p>
        </p:txBody>
      </p:sp>
      <p:sp>
        <p:nvSpPr>
          <p:cNvPr id="4" name="Date Placeholder 3"/>
          <p:cNvSpPr>
            <a:spLocks noGrp="1"/>
          </p:cNvSpPr>
          <p:nvPr>
            <p:ph type="dt" sz="half" idx="10"/>
          </p:nvPr>
        </p:nvSpPr>
        <p:spPr>
          <a:xfrm>
            <a:off x="457200" y="18288"/>
            <a:ext cx="56388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17</a:t>
            </a:fld>
            <a:endParaRPr lang="en-US" dirty="0"/>
          </a:p>
        </p:txBody>
      </p:sp>
    </p:spTree>
    <p:extLst>
      <p:ext uri="{BB962C8B-B14F-4D97-AF65-F5344CB8AC3E}">
        <p14:creationId xmlns:p14="http://schemas.microsoft.com/office/powerpoint/2010/main" val="908081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Animal Care and Control – cont’d.</a:t>
            </a:r>
            <a:endParaRPr lang="en-US" sz="2400" dirty="0"/>
          </a:p>
        </p:txBody>
      </p:sp>
      <p:sp>
        <p:nvSpPr>
          <p:cNvPr id="3" name="Content Placeholder 2"/>
          <p:cNvSpPr>
            <a:spLocks noGrp="1"/>
          </p:cNvSpPr>
          <p:nvPr>
            <p:ph idx="1"/>
          </p:nvPr>
        </p:nvSpPr>
        <p:spPr/>
        <p:txBody>
          <a:bodyPr>
            <a:normAutofit/>
          </a:bodyPr>
          <a:lstStyle/>
          <a:p>
            <a:pPr lvl="1" algn="just">
              <a:buClr>
                <a:srgbClr val="4F81BD"/>
              </a:buClr>
            </a:pPr>
            <a:r>
              <a:rPr lang="en-US" sz="1800" dirty="0" smtClean="0"/>
              <a:t>Poop Law</a:t>
            </a:r>
          </a:p>
          <a:p>
            <a:pPr marL="548640" lvl="1" indent="0" algn="just">
              <a:buClr>
                <a:srgbClr val="4F81BD"/>
              </a:buClr>
              <a:buNone/>
            </a:pPr>
            <a:r>
              <a:rPr lang="en-US" sz="1600" dirty="0"/>
              <a:t>Anyone walking a dog on any property other than their own must carry a suitable bag or container for the purposes of removing feces and to immediately remove any feces once deposited by their dog. (</a:t>
            </a:r>
            <a:r>
              <a:rPr lang="en-US" sz="1600" dirty="0">
                <a:solidFill>
                  <a:schemeClr val="accent2"/>
                </a:solidFill>
              </a:rPr>
              <a:t>Los Angeles County Code </a:t>
            </a:r>
            <a:r>
              <a:rPr lang="en-US" sz="1600" dirty="0" smtClean="0">
                <a:solidFill>
                  <a:schemeClr val="accent2"/>
                </a:solidFill>
              </a:rPr>
              <a:t>§10.40.060</a:t>
            </a:r>
            <a:r>
              <a:rPr lang="en-US" sz="1600" dirty="0"/>
              <a:t>)</a:t>
            </a:r>
            <a:endParaRPr lang="en-US" sz="1600" dirty="0" smtClean="0"/>
          </a:p>
          <a:p>
            <a:pPr lvl="1" algn="just">
              <a:buClr>
                <a:srgbClr val="4F81BD"/>
              </a:buClr>
            </a:pPr>
            <a:endParaRPr lang="en-US" sz="1800" dirty="0"/>
          </a:p>
          <a:p>
            <a:pPr lvl="1" algn="just">
              <a:buClr>
                <a:srgbClr val="4F81BD"/>
              </a:buClr>
            </a:pPr>
            <a:r>
              <a:rPr lang="en-US" sz="1800" dirty="0" smtClean="0"/>
              <a:t>Dangerous Dog</a:t>
            </a:r>
          </a:p>
          <a:p>
            <a:pPr marL="548640" lvl="2" indent="0" algn="just">
              <a:buClr>
                <a:srgbClr val="4F81BD"/>
              </a:buClr>
              <a:buNone/>
            </a:pPr>
            <a:r>
              <a:rPr lang="en-US" sz="1600" dirty="0"/>
              <a:t>A dog or other animal is deemed to be dangerous when it shall have attacked, bitten or caused personal injury to any person or domestic animal without provocation, or when a propensity to attack, bite or cause personal injury to persons or domestic animals exists or ought reasonably to be known to the animal’s </a:t>
            </a:r>
            <a:r>
              <a:rPr lang="en-US" sz="1600" dirty="0" smtClean="0"/>
              <a:t>guardian.   Dogs or other animals that </a:t>
            </a:r>
            <a:r>
              <a:rPr lang="en-US" sz="1600" dirty="0"/>
              <a:t>pose a danger to public safety may have restrictions placed on their continued ownership in the interest of public safety. </a:t>
            </a:r>
            <a:r>
              <a:rPr lang="en-US" sz="1600" smtClean="0"/>
              <a:t>Owner may </a:t>
            </a:r>
            <a:r>
              <a:rPr lang="en-US" sz="1600" dirty="0" smtClean="0"/>
              <a:t>be fined, have </a:t>
            </a:r>
            <a:r>
              <a:rPr lang="en-US" sz="1600" dirty="0"/>
              <a:t>restrictions on ownership </a:t>
            </a:r>
            <a:r>
              <a:rPr lang="en-US" sz="1600" dirty="0" smtClean="0"/>
              <a:t>imposed. </a:t>
            </a:r>
            <a:r>
              <a:rPr lang="en-US" sz="1600" dirty="0"/>
              <a:t>In </a:t>
            </a:r>
            <a:r>
              <a:rPr lang="en-US" sz="1600" dirty="0" smtClean="0"/>
              <a:t>the most extreme </a:t>
            </a:r>
            <a:r>
              <a:rPr lang="en-US" sz="1600" dirty="0"/>
              <a:t>circumstances, a dog </a:t>
            </a:r>
            <a:r>
              <a:rPr lang="en-US" sz="1600" dirty="0" smtClean="0"/>
              <a:t> or other animal determined </a:t>
            </a:r>
            <a:r>
              <a:rPr lang="en-US" sz="1600" dirty="0"/>
              <a:t>to be vicious may be ordered destroyed.</a:t>
            </a:r>
            <a:r>
              <a:rPr lang="en-US" sz="1600" dirty="0" smtClean="0"/>
              <a:t>    (</a:t>
            </a:r>
            <a:r>
              <a:rPr lang="en-US" sz="1600" dirty="0" smtClean="0">
                <a:solidFill>
                  <a:schemeClr val="accent2"/>
                </a:solidFill>
              </a:rPr>
              <a:t>WHMC §9.48.040</a:t>
            </a:r>
            <a:r>
              <a:rPr lang="en-US" sz="1600" dirty="0" smtClean="0"/>
              <a:t>)</a:t>
            </a:r>
            <a:endParaRPr lang="en-US" sz="1600" dirty="0"/>
          </a:p>
          <a:p>
            <a:pPr marL="548640" lvl="1" indent="-457200" algn="just">
              <a:buClr>
                <a:srgbClr val="4F81BD"/>
              </a:buClr>
            </a:pPr>
            <a:endParaRPr lang="en-US" sz="1400" dirty="0"/>
          </a:p>
        </p:txBody>
      </p:sp>
      <p:sp>
        <p:nvSpPr>
          <p:cNvPr id="4" name="Date Placeholder 3"/>
          <p:cNvSpPr>
            <a:spLocks noGrp="1"/>
          </p:cNvSpPr>
          <p:nvPr>
            <p:ph type="dt" sz="half" idx="10"/>
          </p:nvPr>
        </p:nvSpPr>
        <p:spPr>
          <a:xfrm>
            <a:off x="457200" y="18288"/>
            <a:ext cx="56388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18</a:t>
            </a:fld>
            <a:endParaRPr lang="en-US" dirty="0"/>
          </a:p>
        </p:txBody>
      </p:sp>
    </p:spTree>
    <p:extLst>
      <p:ext uri="{BB962C8B-B14F-4D97-AF65-F5344CB8AC3E}">
        <p14:creationId xmlns:p14="http://schemas.microsoft.com/office/powerpoint/2010/main" val="1696864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Animal Care and Control – cont’d.</a:t>
            </a:r>
            <a:endParaRPr lang="en-US" sz="2400" dirty="0"/>
          </a:p>
        </p:txBody>
      </p:sp>
      <p:sp>
        <p:nvSpPr>
          <p:cNvPr id="3" name="Content Placeholder 2"/>
          <p:cNvSpPr>
            <a:spLocks noGrp="1"/>
          </p:cNvSpPr>
          <p:nvPr>
            <p:ph idx="1"/>
          </p:nvPr>
        </p:nvSpPr>
        <p:spPr/>
        <p:txBody>
          <a:bodyPr>
            <a:normAutofit/>
          </a:bodyPr>
          <a:lstStyle/>
          <a:p>
            <a:pPr lvl="1" algn="just">
              <a:buClr>
                <a:srgbClr val="4F81BD"/>
              </a:buClr>
            </a:pPr>
            <a:r>
              <a:rPr lang="en-US" sz="1800" dirty="0" smtClean="0"/>
              <a:t>Animal waste that isn’t removed from private property may constitute a health code violation.  The property owner could be cited by the Los Angeles County Health Department for the violation. If there is sufficient evidence as to who is responsible, the owner may be able to pass costs to the tenant, or use the citation as part of an eviction action in Court.</a:t>
            </a:r>
          </a:p>
          <a:p>
            <a:pPr lvl="1" algn="just">
              <a:buClr>
                <a:srgbClr val="4F81BD"/>
              </a:buClr>
            </a:pPr>
            <a:endParaRPr lang="en-US" sz="1800" dirty="0"/>
          </a:p>
          <a:p>
            <a:pPr lvl="1" algn="just">
              <a:buClr>
                <a:srgbClr val="4F81BD"/>
              </a:buClr>
            </a:pPr>
            <a:r>
              <a:rPr lang="en-US" sz="1800" dirty="0" smtClean="0"/>
              <a:t>Prohibited home occupations regarding animals:</a:t>
            </a:r>
          </a:p>
          <a:p>
            <a:pPr lvl="1" algn="just">
              <a:buClr>
                <a:srgbClr val="4F81BD"/>
              </a:buClr>
            </a:pPr>
            <a:endParaRPr lang="en-US" sz="800" dirty="0"/>
          </a:p>
          <a:p>
            <a:pPr marL="640080" lvl="1" indent="0" algn="just">
              <a:buClr>
                <a:srgbClr val="4F81BD"/>
              </a:buClr>
              <a:buNone/>
            </a:pPr>
            <a:r>
              <a:rPr lang="en-US" sz="1600" dirty="0" smtClean="0"/>
              <a:t>Animal </a:t>
            </a:r>
            <a:r>
              <a:rPr lang="en-US" sz="1600" dirty="0"/>
              <a:t>hospitals or the harboring, raising, training, or treatment of animals or birds for commercial purposes. This prohibition does not preclude the occasional sale of a litter of puppies or </a:t>
            </a:r>
            <a:r>
              <a:rPr lang="en-US" sz="1600" dirty="0" smtClean="0"/>
              <a:t>kittens. </a:t>
            </a:r>
            <a:r>
              <a:rPr lang="en-US" sz="1600" dirty="0"/>
              <a:t>(</a:t>
            </a:r>
            <a:r>
              <a:rPr lang="en-US" sz="1600" dirty="0">
                <a:solidFill>
                  <a:schemeClr val="accent2"/>
                </a:solidFill>
              </a:rPr>
              <a:t>WHMC </a:t>
            </a:r>
            <a:r>
              <a:rPr lang="en-US" sz="1600" dirty="0" smtClean="0">
                <a:solidFill>
                  <a:schemeClr val="accent2"/>
                </a:solidFill>
              </a:rPr>
              <a:t>§19.36.140</a:t>
            </a:r>
            <a:r>
              <a:rPr lang="en-US" sz="1600" dirty="0" smtClean="0"/>
              <a:t>)</a:t>
            </a:r>
          </a:p>
          <a:p>
            <a:pPr marL="640080" lvl="1" indent="0" algn="just">
              <a:buClr>
                <a:srgbClr val="4F81BD"/>
              </a:buClr>
              <a:buNone/>
            </a:pPr>
            <a:endParaRPr lang="en-US" sz="800" dirty="0"/>
          </a:p>
          <a:p>
            <a:pPr marL="640080" lvl="1" indent="0" algn="just">
              <a:buClr>
                <a:srgbClr val="4F81BD"/>
              </a:buClr>
              <a:buNone/>
            </a:pPr>
            <a:r>
              <a:rPr lang="en-US" sz="1600" dirty="0" smtClean="0"/>
              <a:t>Dog walking businesses when animals are brought to the residence of the walker.</a:t>
            </a:r>
            <a:r>
              <a:rPr lang="en-US" sz="1600" dirty="0"/>
              <a:t> (</a:t>
            </a:r>
            <a:r>
              <a:rPr lang="en-US" sz="1600" dirty="0">
                <a:solidFill>
                  <a:schemeClr val="accent2"/>
                </a:solidFill>
              </a:rPr>
              <a:t>WHMC §19.36.140</a:t>
            </a:r>
            <a:r>
              <a:rPr lang="en-US" sz="1600" dirty="0"/>
              <a:t>)</a:t>
            </a:r>
          </a:p>
          <a:p>
            <a:pPr marL="640080" lvl="1" indent="0" algn="just">
              <a:buClr>
                <a:srgbClr val="4F81BD"/>
              </a:buClr>
              <a:buNone/>
            </a:pPr>
            <a:endParaRPr lang="en-US" sz="800" dirty="0"/>
          </a:p>
          <a:p>
            <a:pPr marL="640080" lvl="1" indent="0" algn="just">
              <a:buClr>
                <a:srgbClr val="4F81BD"/>
              </a:buClr>
              <a:buNone/>
            </a:pPr>
            <a:endParaRPr lang="en-US" sz="1600" dirty="0"/>
          </a:p>
          <a:p>
            <a:pPr marL="548640" lvl="1" indent="-457200" algn="just">
              <a:buClr>
                <a:srgbClr val="4F81BD"/>
              </a:buClr>
            </a:pPr>
            <a:endParaRPr lang="en-US" sz="1400" dirty="0"/>
          </a:p>
        </p:txBody>
      </p:sp>
      <p:sp>
        <p:nvSpPr>
          <p:cNvPr id="4" name="Date Placeholder 3"/>
          <p:cNvSpPr>
            <a:spLocks noGrp="1"/>
          </p:cNvSpPr>
          <p:nvPr>
            <p:ph type="dt" sz="half" idx="10"/>
          </p:nvPr>
        </p:nvSpPr>
        <p:spPr>
          <a:xfrm>
            <a:off x="457200" y="18288"/>
            <a:ext cx="56388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19</a:t>
            </a:fld>
            <a:endParaRPr lang="en-US" dirty="0"/>
          </a:p>
        </p:txBody>
      </p:sp>
    </p:spTree>
    <p:extLst>
      <p:ext uri="{BB962C8B-B14F-4D97-AF65-F5344CB8AC3E}">
        <p14:creationId xmlns:p14="http://schemas.microsoft.com/office/powerpoint/2010/main" val="3691484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1066800"/>
            <a:ext cx="8229600" cy="990600"/>
          </a:xfrm>
        </p:spPr>
        <p:txBody>
          <a:bodyPr>
            <a:normAutofit/>
          </a:bodyPr>
          <a:lstStyle/>
          <a:p>
            <a:r>
              <a:rPr lang="en-US" sz="2400" dirty="0" smtClean="0"/>
              <a:t>Important Note:</a:t>
            </a:r>
            <a:endParaRPr lang="en-US" sz="2400" dirty="0"/>
          </a:p>
        </p:txBody>
      </p:sp>
      <p:sp>
        <p:nvSpPr>
          <p:cNvPr id="3" name="TextBox 2"/>
          <p:cNvSpPr txBox="1"/>
          <p:nvPr/>
        </p:nvSpPr>
        <p:spPr>
          <a:xfrm>
            <a:off x="584200" y="2286000"/>
            <a:ext cx="7848600" cy="1754326"/>
          </a:xfrm>
          <a:prstGeom prst="rect">
            <a:avLst/>
          </a:prstGeom>
          <a:noFill/>
        </p:spPr>
        <p:txBody>
          <a:bodyPr wrap="square" rtlCol="0">
            <a:spAutoFit/>
          </a:bodyPr>
          <a:lstStyle/>
          <a:p>
            <a:r>
              <a:rPr lang="en-US" dirty="0" smtClean="0"/>
              <a:t>This presentation explains some basic provisions of the City of West Hollywood’s Rent Stabilization Ordinance and California landlord/tenant law.</a:t>
            </a:r>
          </a:p>
          <a:p>
            <a:endParaRPr lang="en-US" dirty="0"/>
          </a:p>
          <a:p>
            <a:r>
              <a:rPr lang="en-US" dirty="0" smtClean="0"/>
              <a:t>It is not intended to act as a substitute for legal advice or for reading the law itself.</a:t>
            </a:r>
            <a:endParaRPr lang="en-US" dirty="0"/>
          </a:p>
        </p:txBody>
      </p:sp>
      <p:sp>
        <p:nvSpPr>
          <p:cNvPr id="10" name="Slide Number Placeholder 9"/>
          <p:cNvSpPr>
            <a:spLocks noGrp="1"/>
          </p:cNvSpPr>
          <p:nvPr>
            <p:ph type="sldNum" sz="quarter" idx="12"/>
          </p:nvPr>
        </p:nvSpPr>
        <p:spPr/>
        <p:txBody>
          <a:bodyPr/>
          <a:lstStyle/>
          <a:p>
            <a:fld id="{B932AE54-C7EB-4431-ADEB-1EE13A50C741}" type="slidenum">
              <a:rPr lang="en-US" smtClean="0"/>
              <a:t>2</a:t>
            </a:fld>
            <a:endParaRPr lang="en-US" dirty="0"/>
          </a:p>
        </p:txBody>
      </p:sp>
      <p:sp>
        <p:nvSpPr>
          <p:cNvPr id="11"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545208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33400"/>
          </a:xfrm>
        </p:spPr>
        <p:txBody>
          <a:bodyPr>
            <a:normAutofit/>
          </a:bodyPr>
          <a:lstStyle/>
          <a:p>
            <a:r>
              <a:rPr lang="en-US" sz="2400" dirty="0" smtClean="0"/>
              <a:t>Resources</a:t>
            </a:r>
            <a:endParaRPr lang="en-US" sz="2400" dirty="0"/>
          </a:p>
        </p:txBody>
      </p:sp>
      <p:sp>
        <p:nvSpPr>
          <p:cNvPr id="4" name="Date Placeholder 3"/>
          <p:cNvSpPr>
            <a:spLocks noGrp="1"/>
          </p:cNvSpPr>
          <p:nvPr>
            <p:ph type="dt" sz="half" idx="10"/>
          </p:nvPr>
        </p:nvSpPr>
        <p:spPr>
          <a:xfrm>
            <a:off x="457200" y="18288"/>
            <a:ext cx="5638800" cy="329184"/>
          </a:xfrm>
        </p:spPr>
        <p:txBody>
          <a:bodyPr/>
          <a:lstStyle/>
          <a:p>
            <a:r>
              <a:rPr lang="en-US" sz="1000" dirty="0"/>
              <a:t>City</a:t>
            </a:r>
            <a:r>
              <a:rPr lang="en-US" sz="1000" dirty="0" smtClean="0"/>
              <a:t> of West Hollywood - Rent Stabilization &amp; Housing Division - (323) 848-6450</a:t>
            </a:r>
            <a:endParaRPr lang="en-US" sz="1000" dirty="0"/>
          </a:p>
        </p:txBody>
      </p:sp>
      <p:sp>
        <p:nvSpPr>
          <p:cNvPr id="5" name="Slide Number Placeholder 4"/>
          <p:cNvSpPr>
            <a:spLocks noGrp="1"/>
          </p:cNvSpPr>
          <p:nvPr>
            <p:ph type="sldNum" sz="quarter" idx="12"/>
          </p:nvPr>
        </p:nvSpPr>
        <p:spPr/>
        <p:txBody>
          <a:bodyPr/>
          <a:lstStyle/>
          <a:p>
            <a:fld id="{B932AE54-C7EB-4431-ADEB-1EE13A50C741}" type="slidenum">
              <a:rPr lang="en-US" smtClean="0"/>
              <a:t>20</a:t>
            </a:fld>
            <a:endParaRPr lang="en-US"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143000"/>
            <a:ext cx="4591292" cy="4876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5105400" y="1143000"/>
            <a:ext cx="3962400" cy="4989058"/>
          </a:xfrm>
          <a:prstGeom prst="rect">
            <a:avLst/>
          </a:prstGeom>
          <a:noFill/>
        </p:spPr>
        <p:txBody>
          <a:bodyPr wrap="square" rtlCol="0">
            <a:spAutoFit/>
          </a:bodyPr>
          <a:lstStyle/>
          <a:p>
            <a:pPr lvl="0">
              <a:spcBef>
                <a:spcPct val="20000"/>
              </a:spcBef>
              <a:buClr>
                <a:srgbClr val="4F81BD"/>
              </a:buClr>
              <a:buSzPct val="85000"/>
            </a:pPr>
            <a:endParaRPr lang="en-US" sz="800" dirty="0">
              <a:solidFill>
                <a:prstClr val="black"/>
              </a:solidFill>
            </a:endParaRPr>
          </a:p>
          <a:p>
            <a:pPr lvl="0">
              <a:spcBef>
                <a:spcPct val="20000"/>
              </a:spcBef>
              <a:buClr>
                <a:srgbClr val="4F81BD"/>
              </a:buClr>
              <a:buSzPct val="85000"/>
            </a:pPr>
            <a:r>
              <a:rPr lang="en-US" sz="800" b="1" dirty="0" smtClean="0"/>
              <a:t>Animal Care &amp; Control – General  (LA County)</a:t>
            </a:r>
            <a:r>
              <a:rPr lang="en-US" sz="800" dirty="0" smtClean="0"/>
              <a:t>	(800) 253-3555</a:t>
            </a:r>
            <a:endParaRPr lang="en-US" sz="900" dirty="0" smtClean="0"/>
          </a:p>
          <a:p>
            <a:pPr lvl="0">
              <a:spcBef>
                <a:spcPct val="20000"/>
              </a:spcBef>
              <a:buClr>
                <a:srgbClr val="4F81BD"/>
              </a:buClr>
              <a:buSzPct val="85000"/>
            </a:pPr>
            <a:r>
              <a:rPr lang="en-US" sz="900" dirty="0" smtClean="0">
                <a:solidFill>
                  <a:prstClr val="black"/>
                </a:solidFill>
                <a:hlinkClick r:id="rId3"/>
              </a:rPr>
              <a:t> http</a:t>
            </a:r>
            <a:r>
              <a:rPr lang="en-US" sz="900" dirty="0">
                <a:solidFill>
                  <a:prstClr val="black"/>
                </a:solidFill>
                <a:hlinkClick r:id="rId3"/>
              </a:rPr>
              <a:t>://animalcare.lacounty.gov/wps/portal/acc/home</a:t>
            </a:r>
            <a:r>
              <a:rPr lang="en-US" sz="900" dirty="0" smtClean="0">
                <a:solidFill>
                  <a:prstClr val="black"/>
                </a:solidFill>
                <a:hlinkClick r:id="rId3"/>
              </a:rPr>
              <a:t>/</a:t>
            </a:r>
            <a:endParaRPr lang="en-US" sz="900" dirty="0" smtClean="0">
              <a:solidFill>
                <a:prstClr val="black"/>
              </a:solidFill>
            </a:endParaRPr>
          </a:p>
          <a:p>
            <a:pPr lvl="0">
              <a:spcBef>
                <a:spcPct val="20000"/>
              </a:spcBef>
              <a:buClr>
                <a:srgbClr val="4F81BD"/>
              </a:buClr>
              <a:buSzPct val="85000"/>
            </a:pPr>
            <a:endParaRPr lang="en-US" sz="900" b="1" dirty="0">
              <a:solidFill>
                <a:prstClr val="black"/>
              </a:solidFill>
            </a:endParaRPr>
          </a:p>
          <a:p>
            <a:pPr lvl="0">
              <a:spcBef>
                <a:spcPct val="20000"/>
              </a:spcBef>
              <a:buClr>
                <a:srgbClr val="4F81BD"/>
              </a:buClr>
              <a:buSzPct val="85000"/>
            </a:pPr>
            <a:r>
              <a:rPr lang="en-US" sz="900" b="1" dirty="0" smtClean="0">
                <a:solidFill>
                  <a:prstClr val="black"/>
                </a:solidFill>
              </a:rPr>
              <a:t>Animal Care Center (serves West Hollywood</a:t>
            </a:r>
            <a:r>
              <a:rPr lang="en-US" sz="900" dirty="0" smtClean="0">
                <a:solidFill>
                  <a:prstClr val="black"/>
                </a:solidFill>
              </a:rPr>
              <a:t>)	(310) 523-9566</a:t>
            </a:r>
          </a:p>
          <a:p>
            <a:pPr>
              <a:spcBef>
                <a:spcPct val="20000"/>
              </a:spcBef>
              <a:buClr>
                <a:srgbClr val="4F81BD"/>
              </a:buClr>
              <a:buSzPct val="85000"/>
            </a:pPr>
            <a:r>
              <a:rPr lang="en-US" sz="900" dirty="0">
                <a:solidFill>
                  <a:prstClr val="black"/>
                </a:solidFill>
                <a:hlinkClick r:id="rId3"/>
              </a:rPr>
              <a:t>http://animalcare.lacounty.gov/wps/portal/acc/home</a:t>
            </a:r>
            <a:r>
              <a:rPr lang="en-US" sz="900" dirty="0" smtClean="0">
                <a:solidFill>
                  <a:prstClr val="black"/>
                </a:solidFill>
                <a:hlinkClick r:id="rId3"/>
              </a:rPr>
              <a:t>/</a:t>
            </a:r>
            <a:endParaRPr lang="en-US" sz="900" dirty="0" smtClean="0">
              <a:solidFill>
                <a:prstClr val="black"/>
              </a:solidFill>
            </a:endParaRPr>
          </a:p>
          <a:p>
            <a:pPr>
              <a:spcBef>
                <a:spcPct val="20000"/>
              </a:spcBef>
              <a:buClr>
                <a:srgbClr val="4F81BD"/>
              </a:buClr>
              <a:buSzPct val="85000"/>
            </a:pPr>
            <a:endParaRPr lang="en-US" sz="900" dirty="0">
              <a:solidFill>
                <a:prstClr val="black"/>
              </a:solidFill>
            </a:endParaRPr>
          </a:p>
          <a:p>
            <a:pPr lvl="0">
              <a:spcBef>
                <a:spcPct val="20000"/>
              </a:spcBef>
              <a:buClr>
                <a:srgbClr val="4F81BD"/>
              </a:buClr>
              <a:buSzPct val="85000"/>
            </a:pPr>
            <a:r>
              <a:rPr lang="en-US" sz="900" b="1" dirty="0">
                <a:solidFill>
                  <a:prstClr val="black"/>
                </a:solidFill>
              </a:rPr>
              <a:t>City Code Compliance	</a:t>
            </a:r>
            <a:r>
              <a:rPr lang="en-US" sz="900" dirty="0">
                <a:solidFill>
                  <a:prstClr val="black"/>
                </a:solidFill>
              </a:rPr>
              <a:t>	(323) </a:t>
            </a:r>
            <a:r>
              <a:rPr lang="en-US" sz="900" dirty="0" smtClean="0">
                <a:solidFill>
                  <a:prstClr val="black"/>
                </a:solidFill>
              </a:rPr>
              <a:t>848-6516 </a:t>
            </a:r>
            <a:r>
              <a:rPr lang="en-US" sz="900" dirty="0">
                <a:solidFill>
                  <a:prstClr val="black"/>
                </a:solidFill>
                <a:hlinkClick r:id="rId4"/>
              </a:rPr>
              <a:t>http://www.weho.org</a:t>
            </a:r>
            <a:endParaRPr lang="en-US" sz="900" dirty="0">
              <a:solidFill>
                <a:prstClr val="black"/>
              </a:solidFill>
            </a:endParaRPr>
          </a:p>
          <a:p>
            <a:pPr>
              <a:spcBef>
                <a:spcPct val="20000"/>
              </a:spcBef>
              <a:buClr>
                <a:srgbClr val="4F81BD"/>
              </a:buClr>
              <a:buSzPct val="85000"/>
            </a:pPr>
            <a:endParaRPr lang="en-US" sz="900" dirty="0" smtClean="0">
              <a:solidFill>
                <a:prstClr val="black"/>
              </a:solidFill>
            </a:endParaRPr>
          </a:p>
          <a:p>
            <a:pPr>
              <a:spcBef>
                <a:spcPct val="20000"/>
              </a:spcBef>
              <a:buClr>
                <a:srgbClr val="4F81BD"/>
              </a:buClr>
              <a:buSzPct val="85000"/>
            </a:pPr>
            <a:r>
              <a:rPr lang="en-US" sz="900" b="1" dirty="0" smtClean="0">
                <a:solidFill>
                  <a:prstClr val="black"/>
                </a:solidFill>
              </a:rPr>
              <a:t>Dept. of Fair Housing &amp; Employment (complaint)</a:t>
            </a:r>
            <a:r>
              <a:rPr lang="en-US" sz="900" dirty="0" smtClean="0">
                <a:solidFill>
                  <a:prstClr val="black"/>
                </a:solidFill>
              </a:rPr>
              <a:t>	</a:t>
            </a:r>
            <a:r>
              <a:rPr lang="en-US" sz="900" dirty="0"/>
              <a:t>(800) 884-1684</a:t>
            </a:r>
            <a:endParaRPr lang="en-US" sz="900" dirty="0" smtClean="0">
              <a:solidFill>
                <a:prstClr val="black"/>
              </a:solidFill>
            </a:endParaRPr>
          </a:p>
          <a:p>
            <a:pPr>
              <a:spcBef>
                <a:spcPct val="20000"/>
              </a:spcBef>
              <a:buClr>
                <a:srgbClr val="4F81BD"/>
              </a:buClr>
              <a:buSzPct val="85000"/>
            </a:pPr>
            <a:r>
              <a:rPr lang="en-US" sz="900" dirty="0">
                <a:solidFill>
                  <a:prstClr val="black"/>
                </a:solidFill>
                <a:hlinkClick r:id="rId5"/>
              </a:rPr>
              <a:t>http://</a:t>
            </a:r>
            <a:r>
              <a:rPr lang="en-US" sz="900" dirty="0" smtClean="0">
                <a:solidFill>
                  <a:prstClr val="black"/>
                </a:solidFill>
                <a:hlinkClick r:id="rId5"/>
              </a:rPr>
              <a:t>www.dfeh.ca.gov/Complaints_ComplaintProcess.htm</a:t>
            </a:r>
            <a:endParaRPr lang="en-US" sz="900" dirty="0" smtClean="0">
              <a:solidFill>
                <a:prstClr val="black"/>
              </a:solidFill>
            </a:endParaRPr>
          </a:p>
          <a:p>
            <a:pPr>
              <a:spcBef>
                <a:spcPct val="20000"/>
              </a:spcBef>
              <a:buClr>
                <a:srgbClr val="4F81BD"/>
              </a:buClr>
              <a:buSzPct val="85000"/>
            </a:pPr>
            <a:endParaRPr lang="en-US" sz="900" dirty="0">
              <a:solidFill>
                <a:prstClr val="black"/>
              </a:solidFill>
            </a:endParaRPr>
          </a:p>
          <a:p>
            <a:r>
              <a:rPr lang="en-US" sz="900" b="1" dirty="0"/>
              <a:t>Environmental Health (LA County</a:t>
            </a:r>
            <a:r>
              <a:rPr lang="en-US" sz="900" dirty="0" smtClean="0"/>
              <a:t>)</a:t>
            </a:r>
            <a:r>
              <a:rPr lang="en-US" sz="900" dirty="0"/>
              <a:t>	(213) </a:t>
            </a:r>
            <a:r>
              <a:rPr lang="en-US" sz="900" dirty="0" smtClean="0"/>
              <a:t>351-7896</a:t>
            </a:r>
          </a:p>
          <a:p>
            <a:r>
              <a:rPr lang="en-US" sz="900" dirty="0" smtClean="0"/>
              <a:t> </a:t>
            </a:r>
            <a:r>
              <a:rPr lang="en-US" sz="900" u="sng" dirty="0" smtClean="0">
                <a:hlinkClick r:id="rId6"/>
              </a:rPr>
              <a:t>http://lapublichealth.org/eh/</a:t>
            </a:r>
            <a:endParaRPr lang="en-US" sz="900" u="sng" dirty="0" smtClean="0"/>
          </a:p>
          <a:p>
            <a:endParaRPr lang="en-US" sz="900" u="sng" dirty="0"/>
          </a:p>
          <a:p>
            <a:pPr lvl="0">
              <a:spcBef>
                <a:spcPct val="20000"/>
              </a:spcBef>
              <a:buClr>
                <a:srgbClr val="4F81BD"/>
              </a:buClr>
              <a:buSzPct val="85000"/>
            </a:pPr>
            <a:r>
              <a:rPr lang="en-US" sz="900" b="1" dirty="0" smtClean="0"/>
              <a:t>Housing </a:t>
            </a:r>
            <a:r>
              <a:rPr lang="en-US" sz="900" b="1" dirty="0"/>
              <a:t>Rights Center		</a:t>
            </a:r>
            <a:r>
              <a:rPr lang="en-US" sz="900" dirty="0"/>
              <a:t>(800) 477-5977</a:t>
            </a:r>
            <a:endParaRPr lang="en-US" sz="900" b="1" dirty="0"/>
          </a:p>
          <a:p>
            <a:pPr lvl="0">
              <a:spcBef>
                <a:spcPct val="20000"/>
              </a:spcBef>
              <a:buClr>
                <a:srgbClr val="4F81BD"/>
              </a:buClr>
              <a:buSzPct val="85000"/>
            </a:pPr>
            <a:r>
              <a:rPr lang="en-US" sz="900" dirty="0"/>
              <a:t>Los Angeles Office</a:t>
            </a:r>
            <a:br>
              <a:rPr lang="en-US" sz="900" dirty="0"/>
            </a:br>
            <a:r>
              <a:rPr lang="en-US" sz="900" dirty="0"/>
              <a:t>3255 Wilshire Blvd., Suite 1150</a:t>
            </a:r>
            <a:br>
              <a:rPr lang="en-US" sz="900" dirty="0"/>
            </a:br>
            <a:r>
              <a:rPr lang="en-US" sz="900" dirty="0"/>
              <a:t>Los Angeles, CA 90010</a:t>
            </a:r>
            <a:br>
              <a:rPr lang="en-US" sz="900" dirty="0"/>
            </a:br>
            <a:r>
              <a:rPr lang="en-US" sz="900" dirty="0" smtClean="0">
                <a:hlinkClick r:id="rId7"/>
              </a:rPr>
              <a:t>http</a:t>
            </a:r>
            <a:r>
              <a:rPr lang="en-US" sz="900" dirty="0">
                <a:hlinkClick r:id="rId7"/>
              </a:rPr>
              <a:t>://www.hrc-la.org</a:t>
            </a:r>
            <a:endParaRPr lang="en-US" sz="900" dirty="0"/>
          </a:p>
          <a:p>
            <a:pPr>
              <a:spcBef>
                <a:spcPct val="20000"/>
              </a:spcBef>
              <a:buClr>
                <a:srgbClr val="4F81BD"/>
              </a:buClr>
              <a:buSzPct val="85000"/>
            </a:pPr>
            <a:endParaRPr lang="en-US" sz="900" dirty="0">
              <a:solidFill>
                <a:prstClr val="black"/>
              </a:solidFill>
            </a:endParaRPr>
          </a:p>
          <a:p>
            <a:pPr>
              <a:spcBef>
                <a:spcPct val="20000"/>
              </a:spcBef>
              <a:buClr>
                <a:srgbClr val="4F81BD"/>
              </a:buClr>
              <a:buSzPct val="85000"/>
            </a:pPr>
            <a:r>
              <a:rPr lang="en-US" sz="900" b="1" dirty="0" smtClean="0">
                <a:solidFill>
                  <a:prstClr val="black"/>
                </a:solidFill>
              </a:rPr>
              <a:t>HUD (discrimination complaint</a:t>
            </a:r>
            <a:r>
              <a:rPr lang="en-US" sz="900" dirty="0" smtClean="0">
                <a:solidFill>
                  <a:prstClr val="black"/>
                </a:solidFill>
              </a:rPr>
              <a:t>)		(</a:t>
            </a:r>
            <a:r>
              <a:rPr lang="en-US" sz="900" dirty="0" smtClean="0"/>
              <a:t>800) 669-9777 </a:t>
            </a:r>
            <a:endParaRPr lang="en-US" sz="900" dirty="0" smtClean="0">
              <a:solidFill>
                <a:prstClr val="black"/>
              </a:solidFill>
            </a:endParaRPr>
          </a:p>
          <a:p>
            <a:pPr>
              <a:spcBef>
                <a:spcPct val="20000"/>
              </a:spcBef>
              <a:buClr>
                <a:srgbClr val="4F81BD"/>
              </a:buClr>
              <a:buSzPct val="85000"/>
            </a:pPr>
            <a:r>
              <a:rPr lang="en-US" sz="900" dirty="0">
                <a:solidFill>
                  <a:prstClr val="black"/>
                </a:solidFill>
                <a:hlinkClick r:id="rId8"/>
              </a:rPr>
              <a:t>http://portal.hud.gov/hudportal/HUD?src=/</a:t>
            </a:r>
            <a:r>
              <a:rPr lang="en-US" sz="900" dirty="0" smtClean="0">
                <a:solidFill>
                  <a:prstClr val="black"/>
                </a:solidFill>
                <a:hlinkClick r:id="rId8"/>
              </a:rPr>
              <a:t>topics/housing_discrimination</a:t>
            </a:r>
            <a:endParaRPr lang="en-US" sz="900" dirty="0" smtClean="0">
              <a:solidFill>
                <a:prstClr val="black"/>
              </a:solidFill>
            </a:endParaRPr>
          </a:p>
          <a:p>
            <a:pPr>
              <a:spcBef>
                <a:spcPct val="20000"/>
              </a:spcBef>
              <a:buClr>
                <a:srgbClr val="4F81BD"/>
              </a:buClr>
              <a:buSzPct val="85000"/>
            </a:pPr>
            <a:endParaRPr lang="en-US" sz="900" dirty="0">
              <a:solidFill>
                <a:prstClr val="black"/>
              </a:solidFill>
            </a:endParaRPr>
          </a:p>
          <a:p>
            <a:r>
              <a:rPr lang="en-US" sz="900" b="1" dirty="0" smtClean="0"/>
              <a:t>PAWS/LA			</a:t>
            </a:r>
            <a:r>
              <a:rPr lang="en-US" sz="900" dirty="0" smtClean="0"/>
              <a:t>(213) 741-1950</a:t>
            </a:r>
            <a:endParaRPr lang="en-US" sz="900" dirty="0"/>
          </a:p>
          <a:p>
            <a:r>
              <a:rPr lang="en-US" sz="900" dirty="0"/>
              <a:t>1150 S. Hope St. #A</a:t>
            </a:r>
            <a:br>
              <a:rPr lang="en-US" sz="900" dirty="0"/>
            </a:br>
            <a:r>
              <a:rPr lang="en-US" sz="900" dirty="0"/>
              <a:t>Los Angeles, CA 90015</a:t>
            </a:r>
            <a:br>
              <a:rPr lang="en-US" sz="900" dirty="0"/>
            </a:br>
            <a:r>
              <a:rPr lang="en-US" sz="900" dirty="0" smtClean="0">
                <a:solidFill>
                  <a:prstClr val="black"/>
                </a:solidFill>
                <a:hlinkClick r:id="rId9"/>
              </a:rPr>
              <a:t>http</a:t>
            </a:r>
            <a:r>
              <a:rPr lang="en-US" sz="900" dirty="0">
                <a:solidFill>
                  <a:prstClr val="black"/>
                </a:solidFill>
                <a:hlinkClick r:id="rId9"/>
              </a:rPr>
              <a:t>://www.pawsla.org</a:t>
            </a:r>
            <a:r>
              <a:rPr lang="en-US" sz="900" dirty="0" smtClean="0">
                <a:solidFill>
                  <a:prstClr val="black"/>
                </a:solidFill>
                <a:hlinkClick r:id="rId9"/>
              </a:rPr>
              <a:t>/</a:t>
            </a:r>
            <a:endParaRPr lang="en-US" sz="900" dirty="0" smtClean="0">
              <a:solidFill>
                <a:prstClr val="black"/>
              </a:solidFill>
            </a:endParaRPr>
          </a:p>
          <a:p>
            <a:endParaRPr lang="en-US" sz="900" dirty="0">
              <a:solidFill>
                <a:prstClr val="black"/>
              </a:solidFill>
            </a:endParaRPr>
          </a:p>
          <a:p>
            <a:endParaRPr lang="en-US" sz="900" dirty="0">
              <a:solidFill>
                <a:prstClr val="black"/>
              </a:solidFill>
            </a:endParaRPr>
          </a:p>
          <a:p>
            <a:pPr lvl="0">
              <a:spcBef>
                <a:spcPct val="20000"/>
              </a:spcBef>
              <a:buClr>
                <a:srgbClr val="4F81BD"/>
              </a:buClr>
              <a:buSzPct val="85000"/>
            </a:pPr>
            <a:endParaRPr lang="en-US" sz="900" dirty="0" smtClean="0">
              <a:solidFill>
                <a:prstClr val="black"/>
              </a:solidFill>
            </a:endParaRPr>
          </a:p>
        </p:txBody>
      </p:sp>
    </p:spTree>
    <p:extLst>
      <p:ext uri="{BB962C8B-B14F-4D97-AF65-F5344CB8AC3E}">
        <p14:creationId xmlns:p14="http://schemas.microsoft.com/office/powerpoint/2010/main" val="1187932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Contact Us:</a:t>
            </a:r>
            <a:endParaRPr lang="en-US" sz="2800" dirty="0"/>
          </a:p>
        </p:txBody>
      </p:sp>
      <p:sp>
        <p:nvSpPr>
          <p:cNvPr id="3" name="Content Placeholder 2"/>
          <p:cNvSpPr>
            <a:spLocks noGrp="1"/>
          </p:cNvSpPr>
          <p:nvPr>
            <p:ph idx="1"/>
          </p:nvPr>
        </p:nvSpPr>
        <p:spPr>
          <a:xfrm>
            <a:off x="457200" y="1524000"/>
            <a:ext cx="8229600" cy="4876800"/>
          </a:xfrm>
        </p:spPr>
        <p:txBody>
          <a:bodyPr>
            <a:normAutofit/>
          </a:bodyPr>
          <a:lstStyle/>
          <a:p>
            <a:pPr marL="0" indent="0">
              <a:spcBef>
                <a:spcPts val="0"/>
              </a:spcBef>
              <a:spcAft>
                <a:spcPts val="0"/>
              </a:spcAft>
              <a:buNone/>
              <a:tabLst>
                <a:tab pos="-865936800" algn="l"/>
              </a:tabLst>
              <a:defRPr/>
            </a:pPr>
            <a:r>
              <a:rPr lang="en-US" kern="1400" dirty="0">
                <a:solidFill>
                  <a:srgbClr val="000000"/>
                </a:solidFill>
                <a:latin typeface="Arial Black" pitchFamily="34" charset="0"/>
              </a:rPr>
              <a:t>Rent Stabilization </a:t>
            </a:r>
            <a:r>
              <a:rPr lang="en-US" kern="1400" dirty="0" smtClean="0">
                <a:solidFill>
                  <a:srgbClr val="000000"/>
                </a:solidFill>
                <a:latin typeface="Arial Black" pitchFamily="34" charset="0"/>
              </a:rPr>
              <a:t>and Housing Division</a:t>
            </a:r>
            <a:endParaRPr lang="en-US" kern="1400" dirty="0">
              <a:solidFill>
                <a:srgbClr val="000000"/>
              </a:solidFill>
              <a:latin typeface="Arial Black" pitchFamily="34" charset="0"/>
            </a:endParaRPr>
          </a:p>
          <a:p>
            <a:pPr marL="0" indent="0">
              <a:spcBef>
                <a:spcPts val="0"/>
              </a:spcBef>
              <a:spcAft>
                <a:spcPts val="0"/>
              </a:spcAft>
              <a:buNone/>
              <a:tabLst>
                <a:tab pos="-865936800" algn="l"/>
              </a:tabLst>
              <a:defRPr/>
            </a:pPr>
            <a:r>
              <a:rPr lang="en-US" kern="1400" dirty="0">
                <a:solidFill>
                  <a:srgbClr val="000000"/>
                </a:solidFill>
                <a:latin typeface="Arial Black" pitchFamily="34" charset="0"/>
              </a:rPr>
              <a:t>West Hollywood City Hall</a:t>
            </a:r>
          </a:p>
          <a:p>
            <a:pPr marL="0" indent="0">
              <a:spcBef>
                <a:spcPts val="0"/>
              </a:spcBef>
              <a:spcAft>
                <a:spcPts val="0"/>
              </a:spcAft>
              <a:buNone/>
              <a:tabLst>
                <a:tab pos="-865936800" algn="l"/>
              </a:tabLst>
              <a:defRPr/>
            </a:pPr>
            <a:r>
              <a:rPr lang="en-US" kern="1400" dirty="0">
                <a:solidFill>
                  <a:srgbClr val="000000"/>
                </a:solidFill>
                <a:latin typeface="Arial Black" pitchFamily="34" charset="0"/>
              </a:rPr>
              <a:t>8300 Santa Monica Boulevard</a:t>
            </a:r>
          </a:p>
          <a:p>
            <a:pPr marL="0" indent="0">
              <a:spcBef>
                <a:spcPts val="0"/>
              </a:spcBef>
              <a:spcAft>
                <a:spcPts val="482"/>
              </a:spcAft>
              <a:buNone/>
              <a:defRPr/>
            </a:pPr>
            <a:r>
              <a:rPr lang="en-US" kern="1400" dirty="0">
                <a:solidFill>
                  <a:srgbClr val="000000"/>
                </a:solidFill>
                <a:latin typeface="Arial Black" pitchFamily="34" charset="0"/>
              </a:rPr>
              <a:t>West Hollywood, California </a:t>
            </a:r>
            <a:r>
              <a:rPr lang="en-US" kern="1400" dirty="0" smtClean="0">
                <a:solidFill>
                  <a:srgbClr val="000000"/>
                </a:solidFill>
                <a:latin typeface="Arial Black" pitchFamily="34" charset="0"/>
              </a:rPr>
              <a:t>90069</a:t>
            </a:r>
          </a:p>
          <a:p>
            <a:pPr marL="0" indent="0">
              <a:spcBef>
                <a:spcPts val="0"/>
              </a:spcBef>
              <a:spcAft>
                <a:spcPts val="482"/>
              </a:spcAft>
              <a:buNone/>
              <a:defRPr/>
            </a:pPr>
            <a:r>
              <a:rPr lang="fr-FR" kern="1400" dirty="0" smtClean="0">
                <a:solidFill>
                  <a:srgbClr val="000000"/>
                </a:solidFill>
                <a:latin typeface="Arial Black" pitchFamily="34" charset="0"/>
              </a:rPr>
              <a:t>Phone</a:t>
            </a:r>
            <a:r>
              <a:rPr lang="fr-FR" kern="1400" dirty="0">
                <a:solidFill>
                  <a:srgbClr val="000000"/>
                </a:solidFill>
                <a:latin typeface="Arial Black" pitchFamily="34" charset="0"/>
              </a:rPr>
              <a:t>: </a:t>
            </a:r>
            <a:r>
              <a:rPr lang="fr-FR" kern="1400" dirty="0" smtClean="0">
                <a:solidFill>
                  <a:srgbClr val="000000"/>
                </a:solidFill>
                <a:latin typeface="Arial Black" pitchFamily="34" charset="0"/>
              </a:rPr>
              <a:t>323-848-6450  Fax</a:t>
            </a:r>
            <a:r>
              <a:rPr lang="fr-FR" kern="1400" dirty="0">
                <a:solidFill>
                  <a:srgbClr val="000000"/>
                </a:solidFill>
                <a:latin typeface="Arial Black" pitchFamily="34" charset="0"/>
              </a:rPr>
              <a:t>: </a:t>
            </a:r>
            <a:r>
              <a:rPr lang="fr-FR" kern="1400" dirty="0" smtClean="0">
                <a:solidFill>
                  <a:srgbClr val="000000"/>
                </a:solidFill>
                <a:latin typeface="Arial Black" pitchFamily="34" charset="0"/>
              </a:rPr>
              <a:t>323-848-6567</a:t>
            </a:r>
          </a:p>
          <a:p>
            <a:pPr marL="0" indent="0">
              <a:spcBef>
                <a:spcPts val="0"/>
              </a:spcBef>
              <a:spcAft>
                <a:spcPts val="482"/>
              </a:spcAft>
              <a:buNone/>
              <a:defRPr/>
            </a:pPr>
            <a:endParaRPr lang="fr-FR" kern="1400" dirty="0">
              <a:solidFill>
                <a:srgbClr val="000000"/>
              </a:solidFill>
              <a:latin typeface="Arial Black" pitchFamily="34" charset="0"/>
            </a:endParaRPr>
          </a:p>
          <a:p>
            <a:pPr marL="0" indent="0">
              <a:spcBef>
                <a:spcPts val="0"/>
              </a:spcBef>
              <a:spcAft>
                <a:spcPts val="482"/>
              </a:spcAft>
              <a:buNone/>
              <a:defRPr/>
            </a:pPr>
            <a:r>
              <a:rPr lang="en-US" kern="1400" dirty="0">
                <a:solidFill>
                  <a:srgbClr val="000000"/>
                </a:solidFill>
                <a:latin typeface="Arial Black" pitchFamily="34" charset="0"/>
              </a:rPr>
              <a:t>Monday thru Thursday	8 am until 5 pm</a:t>
            </a:r>
          </a:p>
          <a:p>
            <a:pPr marL="0" indent="0">
              <a:spcBef>
                <a:spcPts val="0"/>
              </a:spcBef>
              <a:spcAft>
                <a:spcPts val="482"/>
              </a:spcAft>
              <a:buNone/>
              <a:defRPr/>
            </a:pPr>
            <a:r>
              <a:rPr lang="en-US" kern="1400" dirty="0">
                <a:solidFill>
                  <a:srgbClr val="000000"/>
                </a:solidFill>
                <a:latin typeface="Arial Black" pitchFamily="34" charset="0"/>
              </a:rPr>
              <a:t>Friday				8 am until 4:30 pm</a:t>
            </a:r>
          </a:p>
          <a:p>
            <a:pPr marL="0" indent="0">
              <a:spcBef>
                <a:spcPts val="0"/>
              </a:spcBef>
              <a:spcAft>
                <a:spcPts val="482"/>
              </a:spcAft>
              <a:buNone/>
              <a:defRPr/>
            </a:pPr>
            <a:endParaRPr lang="fr-FR" kern="1400" dirty="0">
              <a:solidFill>
                <a:srgbClr val="000000"/>
              </a:solidFill>
              <a:latin typeface="Arial Black" pitchFamily="34" charset="0"/>
            </a:endParaRPr>
          </a:p>
          <a:p>
            <a:pPr marL="0" indent="0">
              <a:spcBef>
                <a:spcPts val="0"/>
              </a:spcBef>
              <a:spcAft>
                <a:spcPts val="482"/>
              </a:spcAft>
              <a:buNone/>
              <a:defRPr/>
            </a:pPr>
            <a:r>
              <a:rPr lang="fr-FR" kern="1400" dirty="0" smtClean="0">
                <a:solidFill>
                  <a:srgbClr val="000000"/>
                </a:solidFill>
                <a:latin typeface="Arial Black" pitchFamily="34" charset="0"/>
              </a:rPr>
              <a:t>E-mail</a:t>
            </a:r>
            <a:r>
              <a:rPr lang="fr-FR" kern="1400" dirty="0">
                <a:solidFill>
                  <a:srgbClr val="000000"/>
                </a:solidFill>
                <a:latin typeface="Arial Black" pitchFamily="34" charset="0"/>
              </a:rPr>
              <a:t>: </a:t>
            </a:r>
            <a:r>
              <a:rPr lang="fr-FR" kern="1400" dirty="0" smtClean="0">
                <a:solidFill>
                  <a:srgbClr val="000000"/>
                </a:solidFill>
                <a:latin typeface="Arial Black" pitchFamily="34" charset="0"/>
                <a:hlinkClick r:id="rId2"/>
              </a:rPr>
              <a:t>RSD@weho.org</a:t>
            </a:r>
            <a:endParaRPr lang="fr-FR" kern="1400" dirty="0" smtClean="0">
              <a:solidFill>
                <a:srgbClr val="000000"/>
              </a:solidFill>
              <a:latin typeface="Arial Black" pitchFamily="34" charset="0"/>
            </a:endParaRPr>
          </a:p>
          <a:p>
            <a:pPr marL="0" indent="0">
              <a:spcBef>
                <a:spcPts val="0"/>
              </a:spcBef>
              <a:spcAft>
                <a:spcPts val="482"/>
              </a:spcAft>
              <a:buNone/>
              <a:defRPr/>
            </a:pPr>
            <a:r>
              <a:rPr lang="en-US" dirty="0">
                <a:latin typeface="Arial Black" pitchFamily="34" charset="0"/>
              </a:rPr>
              <a:t>City’s Web Site: </a:t>
            </a:r>
            <a:r>
              <a:rPr lang="en-US" dirty="0">
                <a:latin typeface="Arial Black" pitchFamily="34" charset="0"/>
                <a:hlinkClick r:id="rId3"/>
              </a:rPr>
              <a:t>www.weho.org</a:t>
            </a:r>
            <a:endParaRPr lang="en-US" dirty="0">
              <a:latin typeface="Arial Black" pitchFamily="34" charset="0"/>
            </a:endParaRPr>
          </a:p>
          <a:p>
            <a:pPr marL="0" indent="0">
              <a:spcBef>
                <a:spcPts val="0"/>
              </a:spcBef>
              <a:spcAft>
                <a:spcPts val="482"/>
              </a:spcAft>
              <a:buNone/>
              <a:defRPr/>
            </a:pPr>
            <a:endParaRPr lang="fr-FR" kern="1400" dirty="0" smtClean="0">
              <a:solidFill>
                <a:srgbClr val="000000"/>
              </a:solidFill>
              <a:latin typeface="Arial Black" pitchFamily="34" charset="0"/>
            </a:endParaRPr>
          </a:p>
          <a:p>
            <a:pPr marL="0" indent="0">
              <a:spcBef>
                <a:spcPts val="0"/>
              </a:spcBef>
              <a:spcAft>
                <a:spcPts val="482"/>
              </a:spcAft>
              <a:buNone/>
              <a:defRPr/>
            </a:pPr>
            <a:endParaRPr lang="fr-FR" kern="1400" dirty="0" smtClean="0">
              <a:solidFill>
                <a:srgbClr val="000000"/>
              </a:solidFill>
              <a:latin typeface="Arial Black" pitchFamily="34" charset="0"/>
            </a:endParaRPr>
          </a:p>
          <a:p>
            <a:pPr marL="0" indent="0">
              <a:spcBef>
                <a:spcPts val="0"/>
              </a:spcBef>
              <a:spcAft>
                <a:spcPts val="482"/>
              </a:spcAft>
              <a:buNone/>
              <a:defRPr/>
            </a:pPr>
            <a:endParaRPr lang="en-US" kern="1400" dirty="0">
              <a:solidFill>
                <a:srgbClr val="000000"/>
              </a:solidFill>
              <a:latin typeface="Arial Black" pitchFamily="34" charset="0"/>
            </a:endParaRPr>
          </a:p>
        </p:txBody>
      </p:sp>
      <p:sp>
        <p:nvSpPr>
          <p:cNvPr id="8" name="Slide Number Placeholder 7"/>
          <p:cNvSpPr>
            <a:spLocks noGrp="1"/>
          </p:cNvSpPr>
          <p:nvPr>
            <p:ph type="sldNum" sz="quarter" idx="12"/>
          </p:nvPr>
        </p:nvSpPr>
        <p:spPr/>
        <p:txBody>
          <a:bodyPr/>
          <a:lstStyle/>
          <a:p>
            <a:fld id="{B932AE54-C7EB-4431-ADEB-1EE13A50C741}" type="slidenum">
              <a:rPr lang="en-US" smtClean="0"/>
              <a:t>21</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79662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990600"/>
            <a:ext cx="8228013" cy="487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533400" y="1219200"/>
            <a:ext cx="4267200" cy="533400"/>
          </a:xfrm>
        </p:spPr>
        <p:txBody>
          <a:bodyPr>
            <a:normAutofit/>
          </a:bodyPr>
          <a:lstStyle/>
          <a:p>
            <a:r>
              <a:rPr lang="en-US" sz="2400" dirty="0" smtClean="0"/>
              <a:t>Presentation Outline</a:t>
            </a:r>
            <a:endParaRPr lang="en-US" sz="2400" dirty="0"/>
          </a:p>
        </p:txBody>
      </p:sp>
      <p:sp>
        <p:nvSpPr>
          <p:cNvPr id="4" name="Date Placeholder 3"/>
          <p:cNvSpPr>
            <a:spLocks noGrp="1"/>
          </p:cNvSpPr>
          <p:nvPr>
            <p:ph type="dt" sz="half" idx="10"/>
          </p:nvPr>
        </p:nvSpPr>
        <p:spPr>
          <a:xfrm>
            <a:off x="37381" y="-1438"/>
            <a:ext cx="5562600" cy="329184"/>
          </a:xfrm>
        </p:spPr>
        <p:txBody>
          <a:bodyPr/>
          <a:lstStyle/>
          <a:p>
            <a:r>
              <a:rPr lang="en-US" smtClean="0"/>
              <a:t>City of West Hollywood - Rent Stabilization &amp; Housing Division - (323) 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3</a:t>
            </a:fld>
            <a:endParaRPr lang="en-US" dirty="0"/>
          </a:p>
        </p:txBody>
      </p:sp>
      <p:sp>
        <p:nvSpPr>
          <p:cNvPr id="9" name="TextBox 8"/>
          <p:cNvSpPr txBox="1"/>
          <p:nvPr/>
        </p:nvSpPr>
        <p:spPr>
          <a:xfrm>
            <a:off x="685800" y="1905000"/>
            <a:ext cx="3962400" cy="3508653"/>
          </a:xfrm>
          <a:prstGeom prst="rect">
            <a:avLst/>
          </a:prstGeom>
          <a:noFill/>
        </p:spPr>
        <p:txBody>
          <a:bodyPr wrap="square" rtlCol="0">
            <a:spAutoFit/>
          </a:bodyPr>
          <a:lstStyle/>
          <a:p>
            <a:r>
              <a:rPr lang="en-US" sz="1400" dirty="0" smtClean="0"/>
              <a:t>Leases and Pet Rules</a:t>
            </a:r>
          </a:p>
          <a:p>
            <a:r>
              <a:rPr lang="en-US" sz="1200" dirty="0" smtClean="0"/>
              <a:t>   Leases govern right to pet   </a:t>
            </a:r>
          </a:p>
          <a:p>
            <a:r>
              <a:rPr lang="en-US" sz="1200" dirty="0" smtClean="0"/>
              <a:t>   “</a:t>
            </a:r>
            <a:r>
              <a:rPr lang="en-US" sz="1200" dirty="0"/>
              <a:t>No pets” clauses </a:t>
            </a:r>
            <a:r>
              <a:rPr lang="en-US" sz="1200" dirty="0" smtClean="0"/>
              <a:t>enforceable</a:t>
            </a:r>
            <a:endParaRPr lang="en-US" sz="1200" dirty="0"/>
          </a:p>
          <a:p>
            <a:r>
              <a:rPr lang="en-US" sz="1200" dirty="0" smtClean="0"/>
              <a:t>   When some tenants have pets and others don’t</a:t>
            </a:r>
            <a:endParaRPr lang="en-US" sz="1200" dirty="0"/>
          </a:p>
          <a:p>
            <a:r>
              <a:rPr lang="en-US" sz="1200" dirty="0" smtClean="0"/>
              <a:t>   Visiting pets and visitors with pets</a:t>
            </a:r>
          </a:p>
          <a:p>
            <a:r>
              <a:rPr lang="en-US" sz="1200" dirty="0"/>
              <a:t> </a:t>
            </a:r>
            <a:r>
              <a:rPr lang="en-US" sz="1200" dirty="0" smtClean="0"/>
              <a:t>   Replacement pets allowed</a:t>
            </a:r>
            <a:endParaRPr lang="en-US" sz="1200" dirty="0"/>
          </a:p>
          <a:p>
            <a:r>
              <a:rPr lang="en-US" sz="1200" dirty="0" smtClean="0"/>
              <a:t>   Tacit approval - when a landlord doesn’t object </a:t>
            </a:r>
            <a:endParaRPr lang="en-US" sz="1200" dirty="0"/>
          </a:p>
          <a:p>
            <a:r>
              <a:rPr lang="en-US" sz="1200" dirty="0" smtClean="0"/>
              <a:t>    Number of dogs and cats allowed</a:t>
            </a:r>
          </a:p>
          <a:p>
            <a:r>
              <a:rPr lang="en-US" sz="1200" dirty="0"/>
              <a:t> </a:t>
            </a:r>
            <a:r>
              <a:rPr lang="en-US" sz="1200" dirty="0" smtClean="0"/>
              <a:t>   Pet rent and pet deposits</a:t>
            </a:r>
          </a:p>
          <a:p>
            <a:r>
              <a:rPr lang="en-US" sz="1200" dirty="0"/>
              <a:t> </a:t>
            </a:r>
            <a:r>
              <a:rPr lang="en-US" sz="1200" dirty="0" smtClean="0"/>
              <a:t>   Increase in security deposit</a:t>
            </a:r>
            <a:endParaRPr lang="en-US" sz="1200" dirty="0"/>
          </a:p>
          <a:p>
            <a:r>
              <a:rPr lang="en-US" sz="1400" dirty="0"/>
              <a:t> </a:t>
            </a:r>
          </a:p>
          <a:p>
            <a:r>
              <a:rPr lang="en-US" sz="1400" dirty="0" smtClean="0"/>
              <a:t>When an Animal Must Be Allowed</a:t>
            </a:r>
            <a:endParaRPr lang="en-US" sz="1400" dirty="0"/>
          </a:p>
          <a:p>
            <a:r>
              <a:rPr lang="en-US" sz="1200" dirty="0" smtClean="0"/>
              <a:t>   FHA’s “reasonable accommodation” for disability </a:t>
            </a:r>
            <a:endParaRPr lang="en-US" sz="1200" dirty="0"/>
          </a:p>
          <a:p>
            <a:r>
              <a:rPr lang="en-US" sz="1200" dirty="0" smtClean="0"/>
              <a:t>   FHA standard is different from ADA</a:t>
            </a:r>
            <a:r>
              <a:rPr lang="en-US" sz="1200" dirty="0"/>
              <a:t>	</a:t>
            </a:r>
          </a:p>
          <a:p>
            <a:r>
              <a:rPr lang="en-US" sz="1200" dirty="0" smtClean="0"/>
              <a:t>   How to evaluate “reasonable accommodation” request</a:t>
            </a:r>
            <a:endParaRPr lang="en-US" sz="1200" dirty="0"/>
          </a:p>
          <a:p>
            <a:r>
              <a:rPr lang="en-US" sz="1200" dirty="0" smtClean="0"/>
              <a:t>   Documentation of disability</a:t>
            </a:r>
          </a:p>
          <a:p>
            <a:r>
              <a:rPr lang="en-US" sz="1200" dirty="0" smtClean="0"/>
              <a:t>   Landlord may not unreasonably withhold consent   </a:t>
            </a:r>
          </a:p>
          <a:p>
            <a:r>
              <a:rPr lang="en-US" sz="1200" dirty="0" smtClean="0"/>
              <a:t>   No increase in security deposit allowed</a:t>
            </a:r>
            <a:endParaRPr lang="en-US" sz="1200" dirty="0"/>
          </a:p>
        </p:txBody>
      </p:sp>
      <p:sp>
        <p:nvSpPr>
          <p:cNvPr id="12" name="TextBox 11"/>
          <p:cNvSpPr txBox="1"/>
          <p:nvPr/>
        </p:nvSpPr>
        <p:spPr>
          <a:xfrm>
            <a:off x="4747255" y="1910751"/>
            <a:ext cx="3962400" cy="3631763"/>
          </a:xfrm>
          <a:prstGeom prst="rect">
            <a:avLst/>
          </a:prstGeom>
          <a:noFill/>
        </p:spPr>
        <p:txBody>
          <a:bodyPr wrap="square" rtlCol="0">
            <a:spAutoFit/>
          </a:bodyPr>
          <a:lstStyle/>
          <a:p>
            <a:r>
              <a:rPr lang="en-US" sz="1400" dirty="0" smtClean="0"/>
              <a:t>When an Animal Must Be Allowed – cont’d.</a:t>
            </a:r>
            <a:endParaRPr lang="en-US" sz="1400" dirty="0"/>
          </a:p>
          <a:p>
            <a:r>
              <a:rPr lang="en-US" sz="1200" dirty="0" smtClean="0"/>
              <a:t>   City’s Rent Stabilization Ordinance</a:t>
            </a:r>
          </a:p>
          <a:p>
            <a:r>
              <a:rPr lang="en-US" sz="1200" dirty="0"/>
              <a:t> </a:t>
            </a:r>
            <a:r>
              <a:rPr lang="en-US" sz="1200" dirty="0" smtClean="0"/>
              <a:t>  Different conditions than FHA</a:t>
            </a:r>
          </a:p>
          <a:p>
            <a:r>
              <a:rPr lang="en-US" sz="1200" dirty="0"/>
              <a:t> </a:t>
            </a:r>
            <a:r>
              <a:rPr lang="en-US" sz="1200" dirty="0" smtClean="0"/>
              <a:t>   Allows seniors, disabled and HIV/AIDS</a:t>
            </a:r>
          </a:p>
          <a:p>
            <a:r>
              <a:rPr lang="en-US" sz="1200" dirty="0" smtClean="0"/>
              <a:t>    Limits animals—two dogs, cats, birds</a:t>
            </a:r>
          </a:p>
          <a:p>
            <a:r>
              <a:rPr lang="en-US" sz="1200" dirty="0" smtClean="0"/>
              <a:t>    Does not apply to condominiums</a:t>
            </a:r>
          </a:p>
          <a:p>
            <a:r>
              <a:rPr lang="en-US" sz="1200" dirty="0"/>
              <a:t> </a:t>
            </a:r>
            <a:r>
              <a:rPr lang="en-US" sz="1200" dirty="0" smtClean="0"/>
              <a:t>   Limited security deposit increases for seniors</a:t>
            </a:r>
          </a:p>
          <a:p>
            <a:r>
              <a:rPr lang="en-US" sz="1200" dirty="0" smtClean="0"/>
              <a:t>    Court decides disputes</a:t>
            </a:r>
          </a:p>
          <a:p>
            <a:r>
              <a:rPr lang="en-US" sz="1200" dirty="0" smtClean="0"/>
              <a:t>    Discrimination complaints</a:t>
            </a:r>
          </a:p>
          <a:p>
            <a:endParaRPr lang="en-US" sz="1200" dirty="0"/>
          </a:p>
          <a:p>
            <a:r>
              <a:rPr lang="en-US" sz="1400" dirty="0" smtClean="0"/>
              <a:t>Animal Care and Control</a:t>
            </a:r>
          </a:p>
          <a:p>
            <a:r>
              <a:rPr lang="en-US" sz="1200" dirty="0"/>
              <a:t> </a:t>
            </a:r>
            <a:r>
              <a:rPr lang="en-US" sz="1200" dirty="0" smtClean="0"/>
              <a:t>    Dogs and cats licensed and vaccinated</a:t>
            </a:r>
          </a:p>
          <a:p>
            <a:r>
              <a:rPr lang="en-US" sz="1200" dirty="0"/>
              <a:t> </a:t>
            </a:r>
            <a:r>
              <a:rPr lang="en-US" sz="1200" dirty="0" smtClean="0"/>
              <a:t>    Animals </a:t>
            </a:r>
            <a:r>
              <a:rPr lang="en-US" sz="1200" dirty="0"/>
              <a:t>must not create a </a:t>
            </a:r>
            <a:r>
              <a:rPr lang="en-US" sz="1200" dirty="0" smtClean="0"/>
              <a:t>nuisance </a:t>
            </a:r>
          </a:p>
          <a:p>
            <a:r>
              <a:rPr lang="en-US" sz="1200" dirty="0" smtClean="0"/>
              <a:t>     Leash law</a:t>
            </a:r>
          </a:p>
          <a:p>
            <a:r>
              <a:rPr lang="en-US" sz="1200" dirty="0" smtClean="0"/>
              <a:t>     Barking dogs</a:t>
            </a:r>
          </a:p>
          <a:p>
            <a:r>
              <a:rPr lang="en-US" sz="1200" dirty="0"/>
              <a:t> </a:t>
            </a:r>
            <a:r>
              <a:rPr lang="en-US" sz="1200" dirty="0" smtClean="0"/>
              <a:t>    Poop law</a:t>
            </a:r>
          </a:p>
          <a:p>
            <a:r>
              <a:rPr lang="en-US" sz="1200" dirty="0"/>
              <a:t> </a:t>
            </a:r>
            <a:r>
              <a:rPr lang="en-US" sz="1200" dirty="0" smtClean="0"/>
              <a:t>    Dangerous dogs</a:t>
            </a:r>
            <a:endParaRPr lang="en-US" sz="1200" dirty="0"/>
          </a:p>
          <a:p>
            <a:r>
              <a:rPr lang="en-US" sz="1200" dirty="0" smtClean="0"/>
              <a:t>     Health </a:t>
            </a:r>
            <a:r>
              <a:rPr lang="en-US" sz="1200" dirty="0"/>
              <a:t>Code issues</a:t>
            </a:r>
          </a:p>
          <a:p>
            <a:r>
              <a:rPr lang="en-US" sz="1200" dirty="0" smtClean="0"/>
              <a:t>     Prohibited home occupations</a:t>
            </a:r>
            <a:endParaRPr lang="en-US" sz="1200" dirty="0"/>
          </a:p>
        </p:txBody>
      </p:sp>
    </p:spTree>
    <p:extLst>
      <p:ext uri="{BB962C8B-B14F-4D97-AF65-F5344CB8AC3E}">
        <p14:creationId xmlns:p14="http://schemas.microsoft.com/office/powerpoint/2010/main" val="2261718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62000"/>
          </a:xfrm>
        </p:spPr>
        <p:txBody>
          <a:bodyPr>
            <a:normAutofit/>
          </a:bodyPr>
          <a:lstStyle/>
          <a:p>
            <a:r>
              <a:rPr lang="en-US" sz="2400" dirty="0" smtClean="0"/>
              <a:t>Leases and Pet Rules</a:t>
            </a:r>
            <a:endParaRPr lang="en-US" sz="2400" dirty="0"/>
          </a:p>
        </p:txBody>
      </p:sp>
      <p:sp>
        <p:nvSpPr>
          <p:cNvPr id="3" name="Content Placeholder 2"/>
          <p:cNvSpPr>
            <a:spLocks noGrp="1"/>
          </p:cNvSpPr>
          <p:nvPr>
            <p:ph idx="1"/>
          </p:nvPr>
        </p:nvSpPr>
        <p:spPr>
          <a:xfrm>
            <a:off x="457200" y="1371600"/>
            <a:ext cx="8229600" cy="4876800"/>
          </a:xfrm>
        </p:spPr>
        <p:txBody>
          <a:bodyPr>
            <a:noAutofit/>
          </a:bodyPr>
          <a:lstStyle/>
          <a:p>
            <a:pPr algn="just"/>
            <a:r>
              <a:rPr lang="en-US" sz="1800" dirty="0" smtClean="0"/>
              <a:t> Lease governing the tenancy determines a tenant’s right to have pets, unless the tenant qualifies for an animal under the City’s ordinance or as a “reasonable accommodation” for his or her disability.</a:t>
            </a:r>
          </a:p>
          <a:p>
            <a:pPr marL="0" indent="0" algn="just">
              <a:buNone/>
            </a:pPr>
            <a:endParaRPr lang="en-US" sz="1800" dirty="0" smtClean="0"/>
          </a:p>
          <a:p>
            <a:pPr algn="just"/>
            <a:r>
              <a:rPr lang="en-US" sz="1800" dirty="0" smtClean="0"/>
              <a:t>“No pets” clauses are legal and can be enforced. The tenant could be evicted for violating the clause.</a:t>
            </a:r>
          </a:p>
          <a:p>
            <a:pPr algn="just"/>
            <a:endParaRPr lang="en-US" sz="1800" dirty="0" smtClean="0"/>
          </a:p>
          <a:p>
            <a:pPr algn="just"/>
            <a:r>
              <a:rPr lang="en-US" sz="1800" dirty="0" smtClean="0"/>
              <a:t>It is legal for the landlord to allow pets for some tenants, and not for others. It becomes illegal if the landlord’s basis for discriminating violates protections in the law.  For example, men may have pets, but not women; white people may have pets, but not Latinos, etc.</a:t>
            </a:r>
          </a:p>
          <a:p>
            <a:pPr algn="just"/>
            <a:endParaRPr lang="en-US" sz="1800" dirty="0" smtClean="0"/>
          </a:p>
          <a:p>
            <a:pPr algn="just"/>
            <a:r>
              <a:rPr lang="en-US" sz="1800" dirty="0" smtClean="0"/>
              <a:t>“No pets” clauses also apply to animals that are in the unit temporarily or brought to the unit by a houseguest.</a:t>
            </a:r>
          </a:p>
        </p:txBody>
      </p:sp>
      <p:sp>
        <p:nvSpPr>
          <p:cNvPr id="5" name="Slide Number Placeholder 4"/>
          <p:cNvSpPr>
            <a:spLocks noGrp="1"/>
          </p:cNvSpPr>
          <p:nvPr>
            <p:ph type="sldNum" sz="quarter" idx="12"/>
          </p:nvPr>
        </p:nvSpPr>
        <p:spPr/>
        <p:txBody>
          <a:bodyPr/>
          <a:lstStyle/>
          <a:p>
            <a:fld id="{B932AE54-C7EB-4431-ADEB-1EE13A50C741}" type="slidenum">
              <a:rPr lang="en-US" smtClean="0"/>
              <a:t>4</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28079753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62000"/>
          </a:xfrm>
        </p:spPr>
        <p:txBody>
          <a:bodyPr>
            <a:normAutofit/>
          </a:bodyPr>
          <a:lstStyle/>
          <a:p>
            <a:r>
              <a:rPr lang="en-US" sz="2400" dirty="0" smtClean="0"/>
              <a:t>Leases and Pet Rules – cont’d.</a:t>
            </a:r>
            <a:endParaRPr lang="en-US" sz="2400" dirty="0"/>
          </a:p>
        </p:txBody>
      </p:sp>
      <p:sp>
        <p:nvSpPr>
          <p:cNvPr id="3" name="Content Placeholder 2"/>
          <p:cNvSpPr>
            <a:spLocks noGrp="1"/>
          </p:cNvSpPr>
          <p:nvPr>
            <p:ph idx="1"/>
          </p:nvPr>
        </p:nvSpPr>
        <p:spPr>
          <a:xfrm>
            <a:off x="457200" y="1371600"/>
            <a:ext cx="8229600" cy="4876800"/>
          </a:xfrm>
        </p:spPr>
        <p:txBody>
          <a:bodyPr>
            <a:noAutofit/>
          </a:bodyPr>
          <a:lstStyle/>
          <a:p>
            <a:pPr algn="just"/>
            <a:endParaRPr lang="en-US" sz="1800" dirty="0" smtClean="0"/>
          </a:p>
          <a:p>
            <a:pPr algn="just"/>
            <a:r>
              <a:rPr lang="en-US" sz="1800" dirty="0" smtClean="0">
                <a:solidFill>
                  <a:schemeClr val="accent2"/>
                </a:solidFill>
              </a:rPr>
              <a:t>WHMC §17.52.010.2(f)</a:t>
            </a:r>
            <a:r>
              <a:rPr lang="en-US" sz="1800" dirty="0" smtClean="0"/>
              <a:t> states that a tenant may not be evicted for the:</a:t>
            </a:r>
          </a:p>
          <a:p>
            <a:pPr algn="just"/>
            <a:endParaRPr lang="en-US" sz="800" dirty="0" smtClean="0"/>
          </a:p>
          <a:p>
            <a:pPr indent="-457200" algn="just">
              <a:buNone/>
            </a:pPr>
            <a:r>
              <a:rPr lang="en-US" sz="1800" i="1" dirty="0" smtClean="0"/>
              <a:t>  “possession of one or more pets, if the possession of pets of substantially the    same type and number have been permitted at any time during the tenancy.”</a:t>
            </a:r>
          </a:p>
          <a:p>
            <a:pPr algn="just"/>
            <a:endParaRPr lang="en-US" sz="1000" i="1" dirty="0" smtClean="0"/>
          </a:p>
          <a:p>
            <a:pPr algn="just"/>
            <a:endParaRPr lang="en-US" sz="1000" i="1" dirty="0"/>
          </a:p>
          <a:p>
            <a:pPr algn="just"/>
            <a:r>
              <a:rPr lang="en-US" sz="1800" dirty="0" smtClean="0"/>
              <a:t>As soon as the landlord becomes aware of a “no pets” violation, he or she should raise the issue with the tenant. Failure to do so may be interpreted by a Judge in Court as tacitly amending the lease and approving the pet if the landlord tries to evict the tenant later.</a:t>
            </a:r>
          </a:p>
          <a:p>
            <a:pPr algn="just"/>
            <a:endParaRPr lang="en-US" sz="1000" dirty="0" smtClean="0"/>
          </a:p>
          <a:p>
            <a:pPr algn="just"/>
            <a:endParaRPr lang="en-US" sz="1000" dirty="0"/>
          </a:p>
          <a:p>
            <a:pPr algn="just"/>
            <a:r>
              <a:rPr lang="en-US" sz="1800" dirty="0" smtClean="0"/>
              <a:t>Not more than three dogs and not more than five cats are allowed in a residential dwelling unit pursuant to </a:t>
            </a:r>
            <a:r>
              <a:rPr lang="en-US" sz="1800" dirty="0" smtClean="0">
                <a:solidFill>
                  <a:schemeClr val="accent2"/>
                </a:solidFill>
              </a:rPr>
              <a:t>LA County </a:t>
            </a:r>
            <a:r>
              <a:rPr lang="en-US" sz="1800" dirty="0">
                <a:solidFill>
                  <a:schemeClr val="accent2"/>
                </a:solidFill>
              </a:rPr>
              <a:t>Code §</a:t>
            </a:r>
            <a:r>
              <a:rPr lang="en-US" sz="1800" dirty="0" smtClean="0">
                <a:solidFill>
                  <a:schemeClr val="accent2"/>
                </a:solidFill>
              </a:rPr>
              <a:t>10.20.038</a:t>
            </a:r>
            <a:r>
              <a:rPr lang="en-US" sz="1800" dirty="0" smtClean="0"/>
              <a:t>.</a:t>
            </a:r>
            <a:endParaRPr lang="en-US" sz="1800" dirty="0"/>
          </a:p>
          <a:p>
            <a:pPr algn="just"/>
            <a:endParaRPr lang="en-US" sz="1800" dirty="0"/>
          </a:p>
          <a:p>
            <a:pPr algn="just"/>
            <a:endParaRPr lang="en-US" sz="1800" dirty="0" smtClean="0"/>
          </a:p>
        </p:txBody>
      </p:sp>
      <p:sp>
        <p:nvSpPr>
          <p:cNvPr id="5" name="Slide Number Placeholder 4"/>
          <p:cNvSpPr>
            <a:spLocks noGrp="1"/>
          </p:cNvSpPr>
          <p:nvPr>
            <p:ph type="sldNum" sz="quarter" idx="12"/>
          </p:nvPr>
        </p:nvSpPr>
        <p:spPr/>
        <p:txBody>
          <a:bodyPr/>
          <a:lstStyle/>
          <a:p>
            <a:fld id="{B932AE54-C7EB-4431-ADEB-1EE13A50C741}" type="slidenum">
              <a:rPr lang="en-US" smtClean="0"/>
              <a:t>5</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339465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62000"/>
          </a:xfrm>
        </p:spPr>
        <p:txBody>
          <a:bodyPr>
            <a:normAutofit/>
          </a:bodyPr>
          <a:lstStyle/>
          <a:p>
            <a:r>
              <a:rPr lang="en-US" sz="2400" dirty="0" smtClean="0"/>
              <a:t>Leases and Pet Rules – cont’d.</a:t>
            </a:r>
            <a:endParaRPr lang="en-US" sz="2400" dirty="0"/>
          </a:p>
        </p:txBody>
      </p:sp>
      <p:sp>
        <p:nvSpPr>
          <p:cNvPr id="3" name="Content Placeholder 2"/>
          <p:cNvSpPr>
            <a:spLocks noGrp="1"/>
          </p:cNvSpPr>
          <p:nvPr>
            <p:ph idx="1"/>
          </p:nvPr>
        </p:nvSpPr>
        <p:spPr>
          <a:xfrm>
            <a:off x="457200" y="1371600"/>
            <a:ext cx="8229600" cy="4876800"/>
          </a:xfrm>
        </p:spPr>
        <p:txBody>
          <a:bodyPr>
            <a:noAutofit/>
          </a:bodyPr>
          <a:lstStyle/>
          <a:p>
            <a:pPr algn="just"/>
            <a:endParaRPr lang="en-US" sz="1800" dirty="0" smtClean="0"/>
          </a:p>
          <a:p>
            <a:pPr algn="just"/>
            <a:r>
              <a:rPr lang="en-US" sz="1800" dirty="0" smtClean="0"/>
              <a:t>“Pet rent” is not legal as an additional charge pursuant to the Rent Stabilization Ordinance. In properties not subject to the RSO, pet rent may be added if the tenancy is on a month-to-month basis, or by mutual agreement between landlord and tenant during the term of a lease.</a:t>
            </a:r>
          </a:p>
          <a:p>
            <a:pPr algn="just"/>
            <a:endParaRPr lang="en-US" sz="1800" dirty="0"/>
          </a:p>
          <a:p>
            <a:pPr algn="just"/>
            <a:r>
              <a:rPr lang="en-US" sz="1800" dirty="0" smtClean="0"/>
              <a:t>Designation of a rent amount as “pet rent” is not necessary.  If tenant no longer has a pet, than the charge for “pet rent” cannot continue.</a:t>
            </a:r>
          </a:p>
          <a:p>
            <a:pPr algn="just"/>
            <a:endParaRPr lang="en-US" sz="1800" dirty="0"/>
          </a:p>
          <a:p>
            <a:pPr algn="just"/>
            <a:r>
              <a:rPr lang="en-US" sz="1800" dirty="0" smtClean="0"/>
              <a:t>“Pet deposit” is part of the security deposit pursuant to </a:t>
            </a:r>
            <a:r>
              <a:rPr lang="en-US" sz="1800" dirty="0" smtClean="0">
                <a:solidFill>
                  <a:schemeClr val="accent2"/>
                </a:solidFill>
              </a:rPr>
              <a:t>Civil Code §1950.5(b) </a:t>
            </a:r>
            <a:r>
              <a:rPr lang="en-US" sz="1800" dirty="0" smtClean="0"/>
              <a:t>and is not a deposit in an addition to the two months rent total allowed.</a:t>
            </a:r>
          </a:p>
          <a:p>
            <a:pPr algn="just"/>
            <a:endParaRPr lang="en-US" sz="1800" dirty="0"/>
          </a:p>
          <a:p>
            <a:pPr algn="just"/>
            <a:r>
              <a:rPr lang="en-US" sz="1800" dirty="0" smtClean="0"/>
              <a:t>Designation of an amount as “pet deposit” earmarks that portion of the security deposit for damage  caused by the pet only.</a:t>
            </a:r>
            <a:endParaRPr lang="en-US" sz="1800" dirty="0"/>
          </a:p>
          <a:p>
            <a:pPr algn="just"/>
            <a:endParaRPr lang="en-US" sz="1800" dirty="0" smtClean="0"/>
          </a:p>
        </p:txBody>
      </p:sp>
      <p:sp>
        <p:nvSpPr>
          <p:cNvPr id="5" name="Slide Number Placeholder 4"/>
          <p:cNvSpPr>
            <a:spLocks noGrp="1"/>
          </p:cNvSpPr>
          <p:nvPr>
            <p:ph type="sldNum" sz="quarter" idx="12"/>
          </p:nvPr>
        </p:nvSpPr>
        <p:spPr/>
        <p:txBody>
          <a:bodyPr/>
          <a:lstStyle/>
          <a:p>
            <a:fld id="{B932AE54-C7EB-4431-ADEB-1EE13A50C741}" type="slidenum">
              <a:rPr lang="en-US" smtClean="0"/>
              <a:t>6</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85820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62000"/>
          </a:xfrm>
        </p:spPr>
        <p:txBody>
          <a:bodyPr>
            <a:normAutofit/>
          </a:bodyPr>
          <a:lstStyle/>
          <a:p>
            <a:r>
              <a:rPr lang="en-US" sz="2400" dirty="0" smtClean="0"/>
              <a:t>Leases and Pet Rules – cont’d.</a:t>
            </a:r>
            <a:endParaRPr lang="en-US" sz="2400" dirty="0"/>
          </a:p>
        </p:txBody>
      </p:sp>
      <p:sp>
        <p:nvSpPr>
          <p:cNvPr id="3" name="Content Placeholder 2"/>
          <p:cNvSpPr>
            <a:spLocks noGrp="1"/>
          </p:cNvSpPr>
          <p:nvPr>
            <p:ph idx="1"/>
          </p:nvPr>
        </p:nvSpPr>
        <p:spPr>
          <a:xfrm>
            <a:off x="457200" y="1371600"/>
            <a:ext cx="8229600" cy="4876800"/>
          </a:xfrm>
        </p:spPr>
        <p:txBody>
          <a:bodyPr>
            <a:noAutofit/>
          </a:bodyPr>
          <a:lstStyle/>
          <a:p>
            <a:pPr algn="just"/>
            <a:r>
              <a:rPr lang="en-US" sz="1800" dirty="0" smtClean="0"/>
              <a:t>For rental units subject to the RSO,  the Ordinance prohibits increasing the security deposit after the inception of the tenancy.  However an additional deposit of up to one month’s may be added for a new pet in the situation described below.</a:t>
            </a:r>
          </a:p>
          <a:p>
            <a:pPr algn="just"/>
            <a:endParaRPr lang="en-US" sz="1800" dirty="0"/>
          </a:p>
          <a:p>
            <a:pPr algn="just"/>
            <a:r>
              <a:rPr lang="en-US" sz="1800" dirty="0"/>
              <a:t> </a:t>
            </a:r>
            <a:r>
              <a:rPr lang="en-US" sz="1800" dirty="0">
                <a:solidFill>
                  <a:schemeClr val="accent2"/>
                </a:solidFill>
              </a:rPr>
              <a:t>WHMC §</a:t>
            </a:r>
            <a:r>
              <a:rPr lang="en-US" sz="1800" dirty="0" smtClean="0">
                <a:solidFill>
                  <a:schemeClr val="accent2"/>
                </a:solidFill>
              </a:rPr>
              <a:t>17.32.020.2 </a:t>
            </a:r>
            <a:r>
              <a:rPr lang="en-US" sz="1800" dirty="0" smtClean="0"/>
              <a:t>states:  </a:t>
            </a:r>
            <a:r>
              <a:rPr lang="en-US" sz="1800" i="1" dirty="0" smtClean="0"/>
              <a:t>“In </a:t>
            </a:r>
            <a:r>
              <a:rPr lang="en-US" sz="1800" i="1" dirty="0"/>
              <a:t>addition to the security deposit collected at the inception of the tenancy, a landlord may collect an additional security deposit of up to one month’s rent with the written consent of the tenant(s) who are providing the deposit where the landlord agrees in return for said deposit to permit the tenant(s) to have pets which were not permitted previously during the tenancy. However, in no event may the total security deposit collected exceed the maximum set by state law</a:t>
            </a:r>
            <a:r>
              <a:rPr lang="en-US" sz="1800" i="1" dirty="0" smtClean="0"/>
              <a:t>.”</a:t>
            </a:r>
          </a:p>
          <a:p>
            <a:pPr algn="just"/>
            <a:endParaRPr lang="en-US" sz="1800" dirty="0"/>
          </a:p>
          <a:p>
            <a:pPr algn="just"/>
            <a:r>
              <a:rPr lang="en-US" sz="1800" dirty="0" smtClean="0"/>
              <a:t>Tenant is responsible for any damage to the premises caused by the pet, including the common areas of the building, irrespective of the deposit held.</a:t>
            </a:r>
          </a:p>
        </p:txBody>
      </p:sp>
      <p:sp>
        <p:nvSpPr>
          <p:cNvPr id="5" name="Slide Number Placeholder 4"/>
          <p:cNvSpPr>
            <a:spLocks noGrp="1"/>
          </p:cNvSpPr>
          <p:nvPr>
            <p:ph type="sldNum" sz="quarter" idx="12"/>
          </p:nvPr>
        </p:nvSpPr>
        <p:spPr/>
        <p:txBody>
          <a:bodyPr/>
          <a:lstStyle/>
          <a:p>
            <a:fld id="{B932AE54-C7EB-4431-ADEB-1EE13A50C741}" type="slidenum">
              <a:rPr lang="en-US" smtClean="0"/>
              <a:t>7</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a:t>City of West Hollywood - Rent Stabilization &amp; Housing Division - (323) 848-6450</a:t>
            </a:r>
          </a:p>
        </p:txBody>
      </p:sp>
    </p:spTree>
    <p:extLst>
      <p:ext uri="{BB962C8B-B14F-4D97-AF65-F5344CB8AC3E}">
        <p14:creationId xmlns:p14="http://schemas.microsoft.com/office/powerpoint/2010/main" val="4291864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t>
            </a:r>
            <a:r>
              <a:rPr lang="en-US" sz="2400" dirty="0"/>
              <a:t>A</a:t>
            </a:r>
            <a:r>
              <a:rPr lang="en-US" sz="2400" dirty="0" smtClean="0"/>
              <a:t>llowed</a:t>
            </a:r>
            <a:endParaRPr lang="en-US" sz="2400" dirty="0"/>
          </a:p>
        </p:txBody>
      </p:sp>
      <p:sp>
        <p:nvSpPr>
          <p:cNvPr id="3" name="Content Placeholder 2"/>
          <p:cNvSpPr>
            <a:spLocks noGrp="1"/>
          </p:cNvSpPr>
          <p:nvPr>
            <p:ph idx="1"/>
          </p:nvPr>
        </p:nvSpPr>
        <p:spPr/>
        <p:txBody>
          <a:bodyPr>
            <a:normAutofit/>
          </a:bodyPr>
          <a:lstStyle/>
          <a:p>
            <a:pPr algn="just"/>
            <a:r>
              <a:rPr lang="en-US" sz="1800" dirty="0" smtClean="0"/>
              <a:t>Irrespective of a “no pets” clause in a lease, a tenant has the right to:</a:t>
            </a:r>
          </a:p>
          <a:p>
            <a:pPr algn="just"/>
            <a:endParaRPr lang="en-US" sz="800" dirty="0" smtClean="0"/>
          </a:p>
          <a:p>
            <a:pPr marL="274320" lvl="1" indent="0" algn="just">
              <a:buNone/>
            </a:pPr>
            <a:r>
              <a:rPr lang="en-US" sz="1800" dirty="0" smtClean="0"/>
              <a:t>--a service animal as defined by </a:t>
            </a:r>
            <a:r>
              <a:rPr lang="en-US" sz="1800" dirty="0"/>
              <a:t>HUD (sometimes called an assistive animal) as </a:t>
            </a:r>
            <a:r>
              <a:rPr lang="en-US" sz="1800" dirty="0" smtClean="0"/>
              <a:t>a “reasonable accommodation” under the Fair Housing Act.</a:t>
            </a:r>
          </a:p>
          <a:p>
            <a:pPr marL="274320" lvl="1" indent="0" algn="just">
              <a:buNone/>
            </a:pPr>
            <a:r>
              <a:rPr lang="en-US" sz="1800" dirty="0" smtClean="0"/>
              <a:t>--an emotional support animal pursuant to the City’s Municipal Code.</a:t>
            </a:r>
          </a:p>
          <a:p>
            <a:pPr marL="274320" lvl="1" indent="0" algn="just">
              <a:buNone/>
            </a:pPr>
            <a:endParaRPr lang="en-US" sz="1800" dirty="0"/>
          </a:p>
          <a:p>
            <a:pPr marL="0" indent="0" algn="just">
              <a:buNone/>
            </a:pPr>
            <a:endParaRPr lang="en-US" sz="800" dirty="0" smtClean="0"/>
          </a:p>
          <a:p>
            <a:pPr algn="just"/>
            <a:r>
              <a:rPr lang="en-US" sz="1800" dirty="0" smtClean="0"/>
              <a:t>Under HUD’s rules, a </a:t>
            </a:r>
            <a:r>
              <a:rPr lang="en-US" sz="1800" dirty="0"/>
              <a:t>service animal or assistive animal </a:t>
            </a:r>
            <a:r>
              <a:rPr lang="en-US" sz="1800" dirty="0" smtClean="0"/>
              <a:t>is </a:t>
            </a:r>
            <a:r>
              <a:rPr lang="en-US" sz="1800" b="1" u="sng" dirty="0"/>
              <a:t>any animal</a:t>
            </a:r>
            <a:r>
              <a:rPr lang="en-US" sz="1800" dirty="0"/>
              <a:t> </a:t>
            </a:r>
            <a:r>
              <a:rPr lang="en-US" sz="1800" dirty="0" smtClean="0"/>
              <a:t>that:</a:t>
            </a:r>
          </a:p>
          <a:p>
            <a:pPr algn="just"/>
            <a:endParaRPr lang="en-US" sz="800" dirty="0" smtClean="0"/>
          </a:p>
          <a:p>
            <a:pPr marL="0" indent="0" algn="just">
              <a:buNone/>
            </a:pPr>
            <a:r>
              <a:rPr lang="en-US" sz="1800" dirty="0" smtClean="0"/>
              <a:t> </a:t>
            </a:r>
            <a:r>
              <a:rPr lang="en-US" sz="1800" dirty="0"/>
              <a:t>“</a:t>
            </a:r>
            <a:r>
              <a:rPr lang="en-US" sz="1800" i="1" dirty="0"/>
              <a:t>provides assistance, performs tasks or services for the benefit of a person with a </a:t>
            </a:r>
            <a:r>
              <a:rPr lang="en-US" sz="1800" i="1" dirty="0" smtClean="0"/>
              <a:t>disability, or provides emotional support that alleviates one or more of the identified symptoms or effects of a person’s existing disability…For purposes of reasonable accommodations requests, there is no requirement that the animal be individually trained or certified.  While dogs are the most common type of assistance animal, other animals can also be assistance animals.”</a:t>
            </a:r>
          </a:p>
          <a:p>
            <a:pPr marL="0" indent="0" algn="just">
              <a:buNone/>
            </a:pPr>
            <a:r>
              <a:rPr lang="en-US" sz="1800" dirty="0"/>
              <a:t>	</a:t>
            </a:r>
            <a:r>
              <a:rPr lang="en-US" sz="1800" dirty="0" smtClean="0"/>
              <a:t>				</a:t>
            </a:r>
            <a:r>
              <a:rPr lang="en-US" sz="1400" dirty="0">
                <a:solidFill>
                  <a:schemeClr val="accent2"/>
                </a:solidFill>
              </a:rPr>
              <a:t>	</a:t>
            </a:r>
            <a:r>
              <a:rPr lang="en-US" sz="1400" dirty="0" smtClean="0">
                <a:solidFill>
                  <a:schemeClr val="accent2"/>
                </a:solidFill>
              </a:rPr>
              <a:t>Notice: FHEO-2013-01</a:t>
            </a:r>
          </a:p>
          <a:p>
            <a:pPr marL="0" indent="0" algn="just">
              <a:buNone/>
            </a:pPr>
            <a:r>
              <a:rPr lang="en-US" sz="1400" dirty="0">
                <a:solidFill>
                  <a:schemeClr val="accent2"/>
                </a:solidFill>
              </a:rPr>
              <a:t>	</a:t>
            </a:r>
            <a:r>
              <a:rPr lang="en-US" sz="1400" dirty="0" smtClean="0">
                <a:solidFill>
                  <a:schemeClr val="accent2"/>
                </a:solidFill>
              </a:rPr>
              <a:t>				   	April 25, 2013</a:t>
            </a:r>
            <a:endParaRPr lang="en-US" sz="1400" dirty="0">
              <a:solidFill>
                <a:schemeClr val="accent2"/>
              </a:solidFill>
            </a:endParaRPr>
          </a:p>
          <a:p>
            <a:pPr algn="just"/>
            <a:endParaRPr lang="en-US" sz="1800"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8</a:t>
            </a:fld>
            <a:endParaRPr lang="en-US" dirty="0"/>
          </a:p>
        </p:txBody>
      </p:sp>
    </p:spTree>
    <p:extLst>
      <p:ext uri="{BB962C8B-B14F-4D97-AF65-F5344CB8AC3E}">
        <p14:creationId xmlns:p14="http://schemas.microsoft.com/office/powerpoint/2010/main" val="2934687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When an Animal </a:t>
            </a:r>
            <a:r>
              <a:rPr lang="en-US" sz="2400" dirty="0"/>
              <a:t>M</a:t>
            </a:r>
            <a:r>
              <a:rPr lang="en-US" sz="2400" dirty="0" smtClean="0"/>
              <a:t>ust </a:t>
            </a:r>
            <a:r>
              <a:rPr lang="en-US" sz="2400" dirty="0"/>
              <a:t>B</a:t>
            </a:r>
            <a:r>
              <a:rPr lang="en-US" sz="2400" dirty="0" smtClean="0"/>
              <a:t>e Allowed – cont’d.</a:t>
            </a:r>
            <a:endParaRPr lang="en-US" sz="2400" dirty="0"/>
          </a:p>
        </p:txBody>
      </p:sp>
      <p:sp>
        <p:nvSpPr>
          <p:cNvPr id="3" name="Content Placeholder 2"/>
          <p:cNvSpPr>
            <a:spLocks noGrp="1"/>
          </p:cNvSpPr>
          <p:nvPr>
            <p:ph idx="1"/>
          </p:nvPr>
        </p:nvSpPr>
        <p:spPr>
          <a:xfrm>
            <a:off x="457200" y="1676400"/>
            <a:ext cx="8229600" cy="4343400"/>
          </a:xfrm>
        </p:spPr>
        <p:txBody>
          <a:bodyPr>
            <a:normAutofit lnSpcReduction="10000"/>
          </a:bodyPr>
          <a:lstStyle/>
          <a:p>
            <a:pPr algn="just"/>
            <a:endParaRPr lang="en-US" sz="1800" dirty="0"/>
          </a:p>
          <a:p>
            <a:pPr algn="just"/>
            <a:r>
              <a:rPr lang="en-US" sz="1800" dirty="0"/>
              <a:t>HUD’s rules </a:t>
            </a:r>
            <a:r>
              <a:rPr lang="en-US" sz="1800" dirty="0" smtClean="0"/>
              <a:t>under the Fair Housing Act are </a:t>
            </a:r>
            <a:r>
              <a:rPr lang="en-US" sz="1800" dirty="0"/>
              <a:t>often confused with the requirements of the Americans with Disabilities Act, which do not apply to residential housing.  The </a:t>
            </a:r>
            <a:r>
              <a:rPr lang="en-US" sz="1800" dirty="0" smtClean="0"/>
              <a:t>ADA, which applies to government facilities, businesses, public buildings and public accommodations defines </a:t>
            </a:r>
            <a:r>
              <a:rPr lang="en-US" sz="1800" dirty="0"/>
              <a:t>“service animal” more narrowly than HUD does, and it prohibits business owners from requiring proof of </a:t>
            </a:r>
            <a:r>
              <a:rPr lang="en-US" sz="1800" dirty="0" smtClean="0"/>
              <a:t>disability. HUD allows it in response to a reasonable accommodation request.</a:t>
            </a:r>
            <a:endParaRPr lang="en-US" sz="1800" dirty="0"/>
          </a:p>
          <a:p>
            <a:pPr marL="0" indent="0" algn="just">
              <a:buNone/>
            </a:pPr>
            <a:endParaRPr lang="en-US" sz="1800" dirty="0" smtClean="0"/>
          </a:p>
          <a:p>
            <a:pPr algn="just"/>
            <a:endParaRPr lang="en-US" sz="1800" dirty="0"/>
          </a:p>
          <a:p>
            <a:pPr algn="just"/>
            <a:r>
              <a:rPr lang="en-US" sz="1800" dirty="0" smtClean="0"/>
              <a:t>Directive </a:t>
            </a:r>
            <a:r>
              <a:rPr lang="en-US" sz="1800" dirty="0"/>
              <a:t>from the U.S. Department of Justice, Civil Rights Division, Disability Rights Section affirms that the ADA definition of service animal does not affect or limit the broader definition of  service animal or assistance animal under the Fair Housing Act or a broader definition under State and </a:t>
            </a:r>
            <a:r>
              <a:rPr lang="en-US" sz="1800" dirty="0" smtClean="0"/>
              <a:t>local law.  Available at </a:t>
            </a:r>
            <a:r>
              <a:rPr lang="en-US" sz="1800" dirty="0" smtClean="0">
                <a:solidFill>
                  <a:schemeClr val="accent2"/>
                </a:solidFill>
              </a:rPr>
              <a:t>http</a:t>
            </a:r>
            <a:r>
              <a:rPr lang="en-US" sz="1800" dirty="0">
                <a:solidFill>
                  <a:schemeClr val="accent2"/>
                </a:solidFill>
              </a:rPr>
              <a:t>://</a:t>
            </a:r>
            <a:r>
              <a:rPr lang="en-US" sz="1800" dirty="0" smtClean="0">
                <a:solidFill>
                  <a:schemeClr val="accent2"/>
                </a:solidFill>
              </a:rPr>
              <a:t>www.ada.gov/service_animals_2010.htm</a:t>
            </a:r>
            <a:endParaRPr lang="en-US" sz="1800" dirty="0">
              <a:solidFill>
                <a:schemeClr val="accent2"/>
              </a:solidFill>
            </a:endParaRPr>
          </a:p>
          <a:p>
            <a:pPr indent="-457200" algn="just">
              <a:buNone/>
            </a:pPr>
            <a:endParaRPr lang="en-US" sz="1800" dirty="0"/>
          </a:p>
        </p:txBody>
      </p:sp>
      <p:sp>
        <p:nvSpPr>
          <p:cNvPr id="4" name="Date Placeholder 3"/>
          <p:cNvSpPr>
            <a:spLocks noGrp="1"/>
          </p:cNvSpPr>
          <p:nvPr>
            <p:ph type="dt" sz="half" idx="10"/>
          </p:nvPr>
        </p:nvSpPr>
        <p:spPr>
          <a:xfrm>
            <a:off x="457200" y="18288"/>
            <a:ext cx="4953000" cy="329184"/>
          </a:xfrm>
        </p:spPr>
        <p:txBody>
          <a:bodyPr/>
          <a:lstStyle/>
          <a:p>
            <a:r>
              <a:rPr lang="en-US" sz="1000" dirty="0"/>
              <a:t>City of West Hollywood - Rent Stabilization &amp;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9</a:t>
            </a:fld>
            <a:endParaRPr lang="en-US" dirty="0"/>
          </a:p>
        </p:txBody>
      </p:sp>
    </p:spTree>
    <p:extLst>
      <p:ext uri="{BB962C8B-B14F-4D97-AF65-F5344CB8AC3E}">
        <p14:creationId xmlns:p14="http://schemas.microsoft.com/office/powerpoint/2010/main" val="19030548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10246</TotalTime>
  <Words>2700</Words>
  <Application>Microsoft Office PowerPoint</Application>
  <PresentationFormat>On-screen Show (4:3)</PresentationFormat>
  <Paragraphs>255</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Clarity</vt:lpstr>
      <vt:lpstr>pets 101</vt:lpstr>
      <vt:lpstr>Important Note:</vt:lpstr>
      <vt:lpstr>Presentation Outline</vt:lpstr>
      <vt:lpstr>Leases and Pet Rules</vt:lpstr>
      <vt:lpstr>Leases and Pet Rules – cont’d.</vt:lpstr>
      <vt:lpstr>Leases and Pet Rules – cont’d.</vt:lpstr>
      <vt:lpstr>Leases and Pet Rules – cont’d.</vt:lpstr>
      <vt:lpstr>When an Animal Must Be Allowed</vt:lpstr>
      <vt:lpstr>When an Animal Must Be Allowed – cont’d.</vt:lpstr>
      <vt:lpstr>When an Animal Must Be Allowed – cont’d.</vt:lpstr>
      <vt:lpstr>When an Animal Must Be Allowed – cont’d.</vt:lpstr>
      <vt:lpstr>When an Animal Must Be Allowed – cont’d.</vt:lpstr>
      <vt:lpstr>When an Animal Must Be Allowed – cont’d.</vt:lpstr>
      <vt:lpstr>When an Animal Must Be Allowed – cont’d.</vt:lpstr>
      <vt:lpstr>When an Animal Must Be Allowed – cont’d.</vt:lpstr>
      <vt:lpstr>Animal Care and Control</vt:lpstr>
      <vt:lpstr>Animal Care and Control – cont’d.</vt:lpstr>
      <vt:lpstr>Animal Care and Control – cont’d.</vt:lpstr>
      <vt:lpstr>Animal Care and Control – cont’d.</vt:lpstr>
      <vt:lpstr>Resources</vt:lpstr>
      <vt:lpstr>Contact Us:</vt:lpstr>
    </vt:vector>
  </TitlesOfParts>
  <Company>City of West Hollywood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Tenants 101</dc:title>
  <dc:creator>bdministrator</dc:creator>
  <cp:lastModifiedBy>Jasmine White</cp:lastModifiedBy>
  <cp:revision>248</cp:revision>
  <cp:lastPrinted>2014-04-29T23:22:26Z</cp:lastPrinted>
  <dcterms:created xsi:type="dcterms:W3CDTF">2013-02-19T21:18:39Z</dcterms:created>
  <dcterms:modified xsi:type="dcterms:W3CDTF">2014-05-01T16:39:58Z</dcterms:modified>
</cp:coreProperties>
</file>