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3" r:id="rId7"/>
    <p:sldId id="264"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85" autoAdjust="0"/>
    <p:restoredTop sz="94660"/>
  </p:normalViewPr>
  <p:slideViewPr>
    <p:cSldViewPr>
      <p:cViewPr>
        <p:scale>
          <a:sx n="80" d="100"/>
          <a:sy n="80" d="100"/>
        </p:scale>
        <p:origin x="-906" y="-3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C03E634D-C5CF-4AFA-98A4-B3782B54F3A1}" type="datetimeFigureOut">
              <a:rPr lang="en-US" smtClean="0"/>
              <a:t>4/1/2014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907DDE79-B31B-4482-9FE8-D0206C98C3CA}"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3E634D-C5CF-4AFA-98A4-B3782B54F3A1}" type="datetimeFigureOut">
              <a:rPr lang="en-US" smtClean="0"/>
              <a:t>4/1/2014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7DDE79-B31B-4482-9FE8-D0206C98C3C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3E634D-C5CF-4AFA-98A4-B3782B54F3A1}" type="datetimeFigureOut">
              <a:rPr lang="en-US" smtClean="0"/>
              <a:t>4/1/2014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7DDE79-B31B-4482-9FE8-D0206C98C3C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03E634D-C5CF-4AFA-98A4-B3782B54F3A1}" type="datetimeFigureOut">
              <a:rPr lang="en-US" smtClean="0"/>
              <a:t>4/1/2014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7DDE79-B31B-4482-9FE8-D0206C98C3CA}"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03E634D-C5CF-4AFA-98A4-B3782B54F3A1}" type="datetimeFigureOut">
              <a:rPr lang="en-US" smtClean="0"/>
              <a:t>4/1/2014</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907DDE79-B31B-4482-9FE8-D0206C98C3C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03E634D-C5CF-4AFA-98A4-B3782B54F3A1}" type="datetimeFigureOut">
              <a:rPr lang="en-US" smtClean="0"/>
              <a:t>4/1/2014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7DDE79-B31B-4482-9FE8-D0206C98C3CA}"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C03E634D-C5CF-4AFA-98A4-B3782B54F3A1}" type="datetimeFigureOut">
              <a:rPr lang="en-US" smtClean="0"/>
              <a:t>4/1/2014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7DDE79-B31B-4482-9FE8-D0206C98C3CA}"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03E634D-C5CF-4AFA-98A4-B3782B54F3A1}" type="datetimeFigureOut">
              <a:rPr lang="en-US" smtClean="0"/>
              <a:t>4/1/2014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7DDE79-B31B-4482-9FE8-D0206C98C3C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3E634D-C5CF-4AFA-98A4-B3782B54F3A1}" type="datetimeFigureOut">
              <a:rPr lang="en-US" smtClean="0"/>
              <a:t>4/1/2014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7DDE79-B31B-4482-9FE8-D0206C98C3C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03E634D-C5CF-4AFA-98A4-B3782B54F3A1}" type="datetimeFigureOut">
              <a:rPr lang="en-US" smtClean="0"/>
              <a:t>4/1/2014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7DDE79-B31B-4482-9FE8-D0206C98C3CA}"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03E634D-C5CF-4AFA-98A4-B3782B54F3A1}" type="datetimeFigureOut">
              <a:rPr lang="en-US" smtClean="0"/>
              <a:t>4/1/2014</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907DDE79-B31B-4482-9FE8-D0206C98C3CA}"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C03E634D-C5CF-4AFA-98A4-B3782B54F3A1}" type="datetimeFigureOut">
              <a:rPr lang="en-US" smtClean="0"/>
              <a:t>4/1/2014</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907DDE79-B31B-4482-9FE8-D0206C98C3C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www.weho.org/home/showdocument?id=15246"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http://weho.org/Home/ShowDocument?id=15249&amp;isPublished=False" TargetMode="External"/><Relationship Id="rId2" Type="http://schemas.openxmlformats.org/officeDocument/2006/relationships/hyperlink" Target="http://www.leginfo.ca.gov/cgi-bin/displaycode?section=gov&amp;group=07001-08000&amp;file=7060-7060.7" TargetMode="External"/><Relationship Id="rId1" Type="http://schemas.openxmlformats.org/officeDocument/2006/relationships/slideLayout" Target="../slideLayouts/slideLayout8.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8" Type="http://schemas.openxmlformats.org/officeDocument/2006/relationships/hyperlink" Target="http://www.weho.org/home/showdocument?id=2253" TargetMode="External"/><Relationship Id="rId3" Type="http://schemas.openxmlformats.org/officeDocument/2006/relationships/hyperlink" Target="http://weho.org/Home/ShowDocument?id=15291&amp;isPublished=False" TargetMode="External"/><Relationship Id="rId7" Type="http://schemas.openxmlformats.org/officeDocument/2006/relationships/hyperlink" Target="http://weho.org/Home/ShowDocument?id=15251&amp;isPublished=False" TargetMode="External"/><Relationship Id="rId2" Type="http://schemas.openxmlformats.org/officeDocument/2006/relationships/hyperlink" Target="http://weho.org/Home/ShowDocument?id=15289&amp;isPublished=False" TargetMode="External"/><Relationship Id="rId1" Type="http://schemas.openxmlformats.org/officeDocument/2006/relationships/slideLayout" Target="../slideLayouts/slideLayout6.xml"/><Relationship Id="rId6" Type="http://schemas.openxmlformats.org/officeDocument/2006/relationships/hyperlink" Target="http://weho.org/Home/ShowDocument?id=15245&amp;isPublished=False" TargetMode="External"/><Relationship Id="rId11" Type="http://schemas.openxmlformats.org/officeDocument/2006/relationships/hyperlink" Target="http://www.leginfo.ca.gov/cgi-bin/displaycode?section=gov&amp;group=07001-08000&amp;file=7060-7060.7" TargetMode="External"/><Relationship Id="rId5" Type="http://schemas.openxmlformats.org/officeDocument/2006/relationships/hyperlink" Target="http://weho.org/Home/ShowDocument?id=15249&amp;isPublished=False" TargetMode="External"/><Relationship Id="rId10" Type="http://schemas.openxmlformats.org/officeDocument/2006/relationships/hyperlink" Target="http://www.weho.org/residents/rent-stabilization-housing/rent-stabilization/evictions-and-relocations" TargetMode="External"/><Relationship Id="rId4" Type="http://schemas.openxmlformats.org/officeDocument/2006/relationships/hyperlink" Target="http://weho.org/Home/ShowDocument?id=15247&amp;isPublished=False" TargetMode="External"/><Relationship Id="rId9" Type="http://schemas.openxmlformats.org/officeDocument/2006/relationships/hyperlink" Target="http://www.weho.org/home/showdocument?id=15066"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 y="276224"/>
            <a:ext cx="3309803" cy="1905000"/>
          </a:xfrm>
        </p:spPr>
        <p:txBody>
          <a:bodyPr>
            <a:noAutofit/>
          </a:bodyPr>
          <a:lstStyle/>
          <a:p>
            <a:pPr algn="ctr"/>
            <a:r>
              <a:rPr lang="en-US" sz="2000" dirty="0" smtClean="0">
                <a:solidFill>
                  <a:schemeClr val="tx1"/>
                </a:solidFill>
                <a:latin typeface="+mj-lt"/>
              </a:rPr>
              <a:t>City of West Hollywood</a:t>
            </a:r>
          </a:p>
          <a:p>
            <a:pPr algn="ctr"/>
            <a:r>
              <a:rPr lang="en-US" sz="2000" dirty="0" smtClean="0">
                <a:solidFill>
                  <a:schemeClr val="tx1"/>
                </a:solidFill>
                <a:latin typeface="+mj-lt"/>
              </a:rPr>
              <a:t>Rent Stabilization &amp; Housing</a:t>
            </a:r>
          </a:p>
          <a:p>
            <a:pPr algn="ctr"/>
            <a:r>
              <a:rPr lang="en-US" sz="2000" dirty="0" smtClean="0">
                <a:solidFill>
                  <a:schemeClr val="tx1"/>
                </a:solidFill>
                <a:latin typeface="+mj-lt"/>
              </a:rPr>
              <a:t>RSO Building Blocks</a:t>
            </a:r>
            <a:endParaRPr lang="en-US" sz="2000" dirty="0">
              <a:solidFill>
                <a:schemeClr val="tx1"/>
              </a:solidFill>
              <a:latin typeface="+mj-lt"/>
            </a:endParaRPr>
          </a:p>
        </p:txBody>
      </p:sp>
      <p:sp>
        <p:nvSpPr>
          <p:cNvPr id="2" name="Title 1"/>
          <p:cNvSpPr>
            <a:spLocks noGrp="1"/>
          </p:cNvSpPr>
          <p:nvPr>
            <p:ph type="ctrTitle"/>
          </p:nvPr>
        </p:nvSpPr>
        <p:spPr>
          <a:xfrm>
            <a:off x="4114800" y="762000"/>
            <a:ext cx="3810000" cy="2667000"/>
          </a:xfrm>
        </p:spPr>
        <p:txBody>
          <a:bodyPr>
            <a:normAutofit/>
          </a:bodyPr>
          <a:lstStyle/>
          <a:p>
            <a:pPr algn="ctr"/>
            <a:r>
              <a:rPr lang="en-US" sz="2400" dirty="0"/>
              <a:t/>
            </a:r>
            <a:br>
              <a:rPr lang="en-US" sz="2400" dirty="0"/>
            </a:br>
            <a:r>
              <a:rPr lang="en-US" sz="2400" dirty="0" smtClean="0"/>
              <a:t/>
            </a:r>
            <a:br>
              <a:rPr lang="en-US" sz="2400" dirty="0" smtClean="0"/>
            </a:br>
            <a:r>
              <a:rPr lang="en-US" sz="2400" dirty="0" smtClean="0"/>
              <a:t>HOW EVICTIONS WORK: </a:t>
            </a:r>
            <a:br>
              <a:rPr lang="en-US" sz="2400" dirty="0" smtClean="0"/>
            </a:br>
            <a:r>
              <a:rPr lang="en-US" sz="2200" dirty="0" smtClean="0">
                <a:solidFill>
                  <a:schemeClr val="tx1"/>
                </a:solidFill>
              </a:rPr>
              <a:t>Rules </a:t>
            </a:r>
            <a:r>
              <a:rPr lang="en-US" sz="2200" dirty="0">
                <a:solidFill>
                  <a:schemeClr val="tx1"/>
                </a:solidFill>
              </a:rPr>
              <a:t>for </a:t>
            </a:r>
            <a:r>
              <a:rPr lang="en-US" sz="2200" dirty="0" smtClean="0">
                <a:solidFill>
                  <a:schemeClr val="tx1"/>
                </a:solidFill>
              </a:rPr>
              <a:t>Landlords </a:t>
            </a:r>
            <a:r>
              <a:rPr lang="en-US" sz="2200" dirty="0">
                <a:solidFill>
                  <a:schemeClr val="tx1"/>
                </a:solidFill>
              </a:rPr>
              <a:t>and Property </a:t>
            </a:r>
            <a:r>
              <a:rPr lang="en-US" sz="2200" dirty="0" smtClean="0">
                <a:solidFill>
                  <a:schemeClr val="tx1"/>
                </a:solidFill>
              </a:rPr>
              <a:t>Managers</a:t>
            </a:r>
            <a:r>
              <a:rPr lang="en-US" dirty="0"/>
              <a:t/>
            </a:r>
            <a:br>
              <a:rPr lang="en-US" dirty="0"/>
            </a:br>
            <a:r>
              <a:rPr lang="en-US" dirty="0" smtClean="0"/>
              <a:t>	</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43000" y="1676399"/>
            <a:ext cx="990601" cy="990601"/>
          </a:xfrm>
          <a:prstGeom prst="rect">
            <a:avLst/>
          </a:prstGeom>
        </p:spPr>
      </p:pic>
    </p:spTree>
    <p:extLst>
      <p:ext uri="{BB962C8B-B14F-4D97-AF65-F5344CB8AC3E}">
        <p14:creationId xmlns:p14="http://schemas.microsoft.com/office/powerpoint/2010/main" val="35276789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914400" y="152400"/>
            <a:ext cx="7772400" cy="715962"/>
          </a:xfrm>
        </p:spPr>
        <p:txBody>
          <a:bodyPr>
            <a:normAutofit fontScale="90000"/>
          </a:bodyPr>
          <a:lstStyle/>
          <a:p>
            <a:pPr algn="ctr"/>
            <a:r>
              <a:rPr lang="en-US" dirty="0" smtClean="0"/>
              <a:t/>
            </a:r>
            <a:br>
              <a:rPr lang="en-US" dirty="0" smtClean="0"/>
            </a:br>
            <a:r>
              <a:rPr lang="en-US" dirty="0"/>
              <a:t/>
            </a:r>
            <a:br>
              <a:rPr lang="en-US" dirty="0"/>
            </a:br>
            <a:r>
              <a:rPr lang="en-US" dirty="0" smtClean="0"/>
              <a:t/>
            </a:r>
            <a:br>
              <a:rPr lang="en-US" dirty="0" smtClean="0"/>
            </a:br>
            <a:r>
              <a:rPr lang="en-US" dirty="0" smtClean="0">
                <a:solidFill>
                  <a:schemeClr val="accent1"/>
                </a:solidFill>
              </a:rPr>
              <a:t>Evictions </a:t>
            </a:r>
            <a:endParaRPr lang="en-US" dirty="0">
              <a:solidFill>
                <a:schemeClr val="accent1"/>
              </a:solidFill>
            </a:endParaRPr>
          </a:p>
        </p:txBody>
      </p:sp>
      <p:sp>
        <p:nvSpPr>
          <p:cNvPr id="10" name="Content Placeholder 9"/>
          <p:cNvSpPr>
            <a:spLocks noGrp="1"/>
          </p:cNvSpPr>
          <p:nvPr>
            <p:ph sz="quarter" idx="1"/>
          </p:nvPr>
        </p:nvSpPr>
        <p:spPr>
          <a:xfrm>
            <a:off x="4953000" y="1295400"/>
            <a:ext cx="3810000" cy="5029200"/>
          </a:xfrm>
          <a:ln>
            <a:solidFill>
              <a:schemeClr val="tx1"/>
            </a:solidFill>
          </a:ln>
        </p:spPr>
        <p:txBody>
          <a:bodyPr>
            <a:noAutofit/>
          </a:bodyPr>
          <a:lstStyle/>
          <a:p>
            <a:pPr marL="0" indent="0" algn="ctr">
              <a:buNone/>
            </a:pPr>
            <a:r>
              <a:rPr lang="en-US" sz="1600" b="1" u="sng" dirty="0" smtClean="0">
                <a:solidFill>
                  <a:schemeClr val="accent1"/>
                </a:solidFill>
                <a:latin typeface="+mj-lt"/>
              </a:rPr>
              <a:t>Hot </a:t>
            </a:r>
            <a:r>
              <a:rPr lang="en-US" sz="1600" b="1" u="sng" dirty="0">
                <a:solidFill>
                  <a:schemeClr val="accent1"/>
                </a:solidFill>
                <a:latin typeface="+mj-lt"/>
              </a:rPr>
              <a:t>Topics</a:t>
            </a:r>
            <a:endParaRPr lang="en-US" sz="1600" b="1" u="sng" dirty="0" smtClean="0">
              <a:solidFill>
                <a:schemeClr val="accent1"/>
              </a:solidFill>
              <a:latin typeface="+mj-lt"/>
            </a:endParaRPr>
          </a:p>
          <a:p>
            <a:r>
              <a:rPr lang="en-US" sz="1600" dirty="0" smtClean="0">
                <a:latin typeface="+mj-lt"/>
              </a:rPr>
              <a:t>Grounds For Termination</a:t>
            </a:r>
          </a:p>
          <a:p>
            <a:pPr marL="0" indent="0">
              <a:buNone/>
            </a:pPr>
            <a:r>
              <a:rPr lang="en-US" sz="1600" dirty="0" smtClean="0">
                <a:latin typeface="+mj-lt"/>
              </a:rPr>
              <a:t>	(17.52.010)</a:t>
            </a:r>
          </a:p>
          <a:p>
            <a:pPr marL="0" indent="0" algn="ctr">
              <a:buNone/>
            </a:pPr>
            <a:endParaRPr lang="en-US" sz="1600" dirty="0" smtClean="0">
              <a:latin typeface="+mj-lt"/>
            </a:endParaRPr>
          </a:p>
          <a:p>
            <a:r>
              <a:rPr lang="en-US" sz="1600" dirty="0" smtClean="0">
                <a:latin typeface="+mj-lt"/>
              </a:rPr>
              <a:t>Relocation Fees</a:t>
            </a:r>
          </a:p>
          <a:p>
            <a:pPr marL="0" indent="0">
              <a:buNone/>
            </a:pPr>
            <a:r>
              <a:rPr lang="en-US" sz="1600" dirty="0" smtClean="0">
                <a:latin typeface="+mj-lt"/>
              </a:rPr>
              <a:t>	( 17.52.020)</a:t>
            </a:r>
          </a:p>
          <a:p>
            <a:pPr marL="0" indent="0" algn="ctr">
              <a:buNone/>
            </a:pPr>
            <a:endParaRPr lang="en-US" sz="1600" dirty="0" smtClean="0">
              <a:latin typeface="+mj-lt"/>
            </a:endParaRPr>
          </a:p>
          <a:p>
            <a:r>
              <a:rPr lang="en-US" sz="1600" dirty="0" smtClean="0">
                <a:latin typeface="+mj-lt"/>
              </a:rPr>
              <a:t>Retaliation</a:t>
            </a:r>
          </a:p>
          <a:p>
            <a:pPr marL="0" indent="0">
              <a:buNone/>
            </a:pPr>
            <a:r>
              <a:rPr lang="en-US" sz="1600" dirty="0" smtClean="0">
                <a:latin typeface="+mj-lt"/>
              </a:rPr>
              <a:t>	(17.52.040)</a:t>
            </a:r>
          </a:p>
          <a:p>
            <a:pPr marL="0" indent="0">
              <a:buNone/>
            </a:pPr>
            <a:endParaRPr lang="en-US" sz="1600" dirty="0" smtClean="0">
              <a:latin typeface="+mj-lt"/>
            </a:endParaRPr>
          </a:p>
          <a:p>
            <a:r>
              <a:rPr lang="en-US" sz="1600" dirty="0" smtClean="0">
                <a:latin typeface="+mj-lt"/>
              </a:rPr>
              <a:t>Ellis Act</a:t>
            </a:r>
            <a:endParaRPr lang="en-US" sz="1600" dirty="0">
              <a:latin typeface="+mj-lt"/>
            </a:endParaRPr>
          </a:p>
        </p:txBody>
      </p:sp>
      <p:pic>
        <p:nvPicPr>
          <p:cNvPr id="12" name="Picture 11">
            <a:hlinkClick r:id="rId2"/>
          </p:cNvPr>
          <p:cNvPicPr>
            <a:picLocks noChangeAspect="1"/>
          </p:cNvPicPr>
          <p:nvPr/>
        </p:nvPicPr>
        <p:blipFill>
          <a:blip r:embed="rId3" cstate="print">
            <a:duotone>
              <a:prstClr val="black"/>
              <a:schemeClr val="accent4">
                <a:tint val="45000"/>
                <a:satMod val="400000"/>
              </a:schemeClr>
            </a:duotone>
            <a:extLst>
              <a:ext uri="{28A0092B-C50C-407E-A947-70E740481C1C}">
                <a14:useLocalDpi xmlns:a14="http://schemas.microsoft.com/office/drawing/2010/main" val="0"/>
              </a:ext>
            </a:extLst>
          </a:blip>
          <a:stretch>
            <a:fillRect/>
          </a:stretch>
        </p:blipFill>
        <p:spPr>
          <a:xfrm>
            <a:off x="1257447" y="2895600"/>
            <a:ext cx="2666706" cy="3551039"/>
          </a:xfrm>
          <a:prstGeom prst="rect">
            <a:avLst/>
          </a:prstGeom>
        </p:spPr>
      </p:pic>
      <p:sp>
        <p:nvSpPr>
          <p:cNvPr id="14" name="TextBox 13"/>
          <p:cNvSpPr txBox="1"/>
          <p:nvPr/>
        </p:nvSpPr>
        <p:spPr>
          <a:xfrm>
            <a:off x="304800" y="762000"/>
            <a:ext cx="4572000" cy="1938992"/>
          </a:xfrm>
          <a:prstGeom prst="rect">
            <a:avLst/>
          </a:prstGeom>
          <a:noFill/>
          <a:ln>
            <a:noFill/>
          </a:ln>
        </p:spPr>
        <p:txBody>
          <a:bodyPr wrap="square" rtlCol="0">
            <a:spAutoFit/>
          </a:bodyPr>
          <a:lstStyle/>
          <a:p>
            <a:pPr algn="ctr"/>
            <a:r>
              <a:rPr lang="en-US" sz="1600" dirty="0" smtClean="0">
                <a:latin typeface="+mj-lt"/>
              </a:rPr>
              <a:t>For additional information regarding Evictions, please reference :</a:t>
            </a:r>
          </a:p>
          <a:p>
            <a:pPr algn="ctr"/>
            <a:endParaRPr lang="en-US" sz="800" dirty="0" smtClean="0">
              <a:latin typeface="+mj-lt"/>
            </a:endParaRPr>
          </a:p>
          <a:p>
            <a:pPr algn="ctr"/>
            <a:r>
              <a:rPr lang="en-US" sz="1600" b="1" dirty="0" smtClean="0">
                <a:latin typeface="+mj-lt"/>
              </a:rPr>
              <a:t>RSO Chapter 17.52: </a:t>
            </a:r>
            <a:r>
              <a:rPr lang="en-US" sz="1600" dirty="0" smtClean="0">
                <a:latin typeface="+mj-lt"/>
              </a:rPr>
              <a:t>Permissible Reasons </a:t>
            </a:r>
            <a:r>
              <a:rPr lang="en-US" sz="1600" dirty="0">
                <a:latin typeface="+mj-lt"/>
              </a:rPr>
              <a:t>F</a:t>
            </a:r>
            <a:r>
              <a:rPr lang="en-US" sz="1600" dirty="0" smtClean="0">
                <a:latin typeface="+mj-lt"/>
              </a:rPr>
              <a:t>or Permanently or Temporarily Terminating or Refusing To Renew Tenancy </a:t>
            </a:r>
          </a:p>
          <a:p>
            <a:pPr algn="ctr"/>
            <a:r>
              <a:rPr lang="en-US" sz="1600" b="1" dirty="0" smtClean="0">
                <a:latin typeface="+mj-lt"/>
              </a:rPr>
              <a:t>or</a:t>
            </a:r>
          </a:p>
          <a:p>
            <a:pPr algn="ctr"/>
            <a:r>
              <a:rPr lang="en-US" sz="1600" b="1" dirty="0" smtClean="0">
                <a:latin typeface="+mj-lt"/>
              </a:rPr>
              <a:t>Form 70: </a:t>
            </a:r>
            <a:r>
              <a:rPr lang="en-US" sz="1600" dirty="0" smtClean="0">
                <a:latin typeface="+mj-lt"/>
              </a:rPr>
              <a:t>Eviction Ordinance</a:t>
            </a:r>
          </a:p>
        </p:txBody>
      </p:sp>
    </p:spTree>
    <p:extLst>
      <p:ext uri="{BB962C8B-B14F-4D97-AF65-F5344CB8AC3E}">
        <p14:creationId xmlns:p14="http://schemas.microsoft.com/office/powerpoint/2010/main" val="9667598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7625"/>
            <a:ext cx="8077200" cy="762000"/>
          </a:xfrm>
        </p:spPr>
        <p:txBody>
          <a:bodyPr>
            <a:normAutofit fontScale="90000"/>
          </a:bodyPr>
          <a:lstStyle/>
          <a:p>
            <a:r>
              <a:rPr lang="en-US" dirty="0" smtClean="0">
                <a:solidFill>
                  <a:schemeClr val="accent1"/>
                </a:solidFill>
              </a:rPr>
              <a:t>Grounds for Termination  (17.52.010)</a:t>
            </a:r>
            <a:endParaRPr lang="en-US" dirty="0">
              <a:solidFill>
                <a:schemeClr val="accent1"/>
              </a:solidFill>
            </a:endParaRPr>
          </a:p>
        </p:txBody>
      </p:sp>
      <p:sp>
        <p:nvSpPr>
          <p:cNvPr id="3" name="Content Placeholder 2"/>
          <p:cNvSpPr>
            <a:spLocks noGrp="1"/>
          </p:cNvSpPr>
          <p:nvPr>
            <p:ph sz="quarter" idx="1"/>
          </p:nvPr>
        </p:nvSpPr>
        <p:spPr>
          <a:xfrm>
            <a:off x="1143000" y="1600200"/>
            <a:ext cx="3429000" cy="4572000"/>
          </a:xfrm>
        </p:spPr>
        <p:txBody>
          <a:bodyPr>
            <a:normAutofit fontScale="92500" lnSpcReduction="10000"/>
          </a:bodyPr>
          <a:lstStyle/>
          <a:p>
            <a:pPr>
              <a:buFontTx/>
              <a:buChar char="-"/>
            </a:pPr>
            <a:r>
              <a:rPr lang="en-US" sz="1900" dirty="0" smtClean="0">
                <a:latin typeface="+mj-lt"/>
              </a:rPr>
              <a:t>Nonpayment </a:t>
            </a:r>
            <a:r>
              <a:rPr lang="en-US" sz="1900" dirty="0">
                <a:latin typeface="+mj-lt"/>
              </a:rPr>
              <a:t>of Rent</a:t>
            </a:r>
          </a:p>
          <a:p>
            <a:pPr>
              <a:buFontTx/>
              <a:buChar char="-"/>
            </a:pPr>
            <a:r>
              <a:rPr lang="en-US" sz="1900" dirty="0">
                <a:latin typeface="+mj-lt"/>
              </a:rPr>
              <a:t>Violation of Obligation of  Tenancy</a:t>
            </a:r>
          </a:p>
          <a:p>
            <a:pPr>
              <a:buFontTx/>
              <a:buChar char="-"/>
            </a:pPr>
            <a:r>
              <a:rPr lang="en-US" sz="1900" dirty="0">
                <a:latin typeface="+mj-lt"/>
              </a:rPr>
              <a:t>Surviving Tenant</a:t>
            </a:r>
          </a:p>
          <a:p>
            <a:pPr>
              <a:buFontTx/>
              <a:buChar char="-"/>
            </a:pPr>
            <a:r>
              <a:rPr lang="en-US" sz="1900" dirty="0">
                <a:latin typeface="+mj-lt"/>
              </a:rPr>
              <a:t>Nuisance</a:t>
            </a:r>
          </a:p>
          <a:p>
            <a:pPr>
              <a:buFontTx/>
              <a:buChar char="-"/>
            </a:pPr>
            <a:r>
              <a:rPr lang="en-US" sz="1900" dirty="0">
                <a:latin typeface="+mj-lt"/>
              </a:rPr>
              <a:t>Illegal Use</a:t>
            </a:r>
          </a:p>
          <a:p>
            <a:pPr>
              <a:buFontTx/>
              <a:buChar char="-"/>
            </a:pPr>
            <a:r>
              <a:rPr lang="en-US" sz="1900" dirty="0">
                <a:latin typeface="+mj-lt"/>
              </a:rPr>
              <a:t>Refusal to Renew Lease</a:t>
            </a:r>
          </a:p>
          <a:p>
            <a:pPr>
              <a:buFontTx/>
              <a:buChar char="-"/>
            </a:pPr>
            <a:r>
              <a:rPr lang="en-US" sz="1900" dirty="0">
                <a:latin typeface="+mj-lt"/>
              </a:rPr>
              <a:t>Refusal to Provide Access</a:t>
            </a:r>
          </a:p>
          <a:p>
            <a:pPr>
              <a:buFontTx/>
              <a:buChar char="-"/>
            </a:pPr>
            <a:r>
              <a:rPr lang="en-US" sz="1900" dirty="0" smtClean="0">
                <a:latin typeface="+mj-lt"/>
              </a:rPr>
              <a:t>Subtenant</a:t>
            </a:r>
          </a:p>
          <a:p>
            <a:pPr>
              <a:buFontTx/>
              <a:buChar char="-"/>
            </a:pPr>
            <a:r>
              <a:rPr lang="en-US" sz="1900" dirty="0">
                <a:latin typeface="+mj-lt"/>
              </a:rPr>
              <a:t>Resident Manager or Employee</a:t>
            </a:r>
          </a:p>
          <a:p>
            <a:pPr>
              <a:buFontTx/>
              <a:buChar char="-"/>
            </a:pPr>
            <a:r>
              <a:rPr lang="en-US" sz="1900" dirty="0">
                <a:latin typeface="+mj-lt"/>
              </a:rPr>
              <a:t>Pre-existing Tenant Before Becoming Resident Manager</a:t>
            </a:r>
          </a:p>
          <a:p>
            <a:pPr>
              <a:buFontTx/>
              <a:buChar char="-"/>
            </a:pPr>
            <a:r>
              <a:rPr lang="en-US" sz="1900" dirty="0">
                <a:latin typeface="+mj-lt"/>
              </a:rPr>
              <a:t>Temporary Absence from Principal Residence</a:t>
            </a:r>
          </a:p>
          <a:p>
            <a:pPr>
              <a:buFontTx/>
              <a:buChar char="-"/>
            </a:pPr>
            <a:endParaRPr lang="en-US" sz="1200" dirty="0">
              <a:latin typeface="+mj-lt"/>
            </a:endParaRPr>
          </a:p>
        </p:txBody>
      </p:sp>
      <p:sp>
        <p:nvSpPr>
          <p:cNvPr id="4" name="Content Placeholder 3"/>
          <p:cNvSpPr>
            <a:spLocks noGrp="1"/>
          </p:cNvSpPr>
          <p:nvPr>
            <p:ph sz="quarter" idx="2"/>
          </p:nvPr>
        </p:nvSpPr>
        <p:spPr>
          <a:xfrm>
            <a:off x="4572000" y="1600200"/>
            <a:ext cx="3749040" cy="4572000"/>
          </a:xfrm>
        </p:spPr>
        <p:txBody>
          <a:bodyPr>
            <a:normAutofit fontScale="92500" lnSpcReduction="10000"/>
          </a:bodyPr>
          <a:lstStyle/>
          <a:p>
            <a:pPr>
              <a:buFontTx/>
              <a:buChar char="-"/>
            </a:pPr>
            <a:r>
              <a:rPr lang="en-US" sz="1900" dirty="0" smtClean="0">
                <a:latin typeface="+mj-lt"/>
              </a:rPr>
              <a:t>Owner or Relative Occupancy</a:t>
            </a:r>
          </a:p>
          <a:p>
            <a:pPr>
              <a:buFontTx/>
              <a:buChar char="-"/>
            </a:pPr>
            <a:r>
              <a:rPr lang="en-US" sz="1900" dirty="0" smtClean="0">
                <a:latin typeface="+mj-lt"/>
              </a:rPr>
              <a:t>Corrections of Violations</a:t>
            </a:r>
          </a:p>
          <a:p>
            <a:pPr>
              <a:buFontTx/>
              <a:buChar char="-"/>
            </a:pPr>
            <a:r>
              <a:rPr lang="en-US" sz="1900" dirty="0" smtClean="0">
                <a:latin typeface="+mj-lt"/>
              </a:rPr>
              <a:t>Foreclosure</a:t>
            </a:r>
          </a:p>
          <a:p>
            <a:pPr>
              <a:buFontTx/>
              <a:buChar char="-"/>
            </a:pPr>
            <a:r>
              <a:rPr lang="en-US" sz="1900" dirty="0" smtClean="0">
                <a:latin typeface="+mj-lt"/>
              </a:rPr>
              <a:t>Withdrawal of Residential Rental Structure From Rental Market</a:t>
            </a:r>
          </a:p>
          <a:p>
            <a:pPr>
              <a:buFontTx/>
              <a:buChar char="-"/>
            </a:pPr>
            <a:r>
              <a:rPr lang="en-US" sz="1900" dirty="0" smtClean="0">
                <a:latin typeface="+mj-lt"/>
              </a:rPr>
              <a:t>Transfer to a Different Unit</a:t>
            </a:r>
          </a:p>
          <a:p>
            <a:pPr>
              <a:buFontTx/>
              <a:buChar char="-"/>
            </a:pPr>
            <a:r>
              <a:rPr lang="en-US" sz="1900" dirty="0" smtClean="0">
                <a:latin typeface="+mj-lt"/>
              </a:rPr>
              <a:t>Inclusionary Housing Units</a:t>
            </a:r>
          </a:p>
          <a:p>
            <a:pPr>
              <a:buFontTx/>
              <a:buChar char="-"/>
            </a:pPr>
            <a:r>
              <a:rPr lang="en-US" sz="1900" dirty="0" smtClean="0">
                <a:latin typeface="+mj-lt"/>
              </a:rPr>
              <a:t>Demolition of Rental Units Owned by Certain Organizations in Order to Construct Low and Moderate-Income Housing</a:t>
            </a:r>
          </a:p>
          <a:p>
            <a:pPr>
              <a:buFontTx/>
              <a:buChar char="-"/>
            </a:pPr>
            <a:r>
              <a:rPr lang="en-US" sz="1900" dirty="0" smtClean="0">
                <a:latin typeface="+mj-lt"/>
              </a:rPr>
              <a:t>Renter’s Insurance</a:t>
            </a:r>
          </a:p>
          <a:p>
            <a:pPr>
              <a:buFontTx/>
              <a:buChar char="-"/>
            </a:pPr>
            <a:endParaRPr lang="en-US" dirty="0" smtClean="0"/>
          </a:p>
          <a:p>
            <a:pPr>
              <a:buFontTx/>
              <a:buChar char="-"/>
            </a:pPr>
            <a:endParaRPr lang="en-US" dirty="0"/>
          </a:p>
          <a:p>
            <a:endParaRPr lang="en-US" dirty="0"/>
          </a:p>
        </p:txBody>
      </p:sp>
      <p:sp>
        <p:nvSpPr>
          <p:cNvPr id="5" name="TextBox 4"/>
          <p:cNvSpPr txBox="1"/>
          <p:nvPr/>
        </p:nvSpPr>
        <p:spPr>
          <a:xfrm>
            <a:off x="1143000" y="790575"/>
            <a:ext cx="6781800" cy="646331"/>
          </a:xfrm>
          <a:prstGeom prst="rect">
            <a:avLst/>
          </a:prstGeom>
          <a:noFill/>
        </p:spPr>
        <p:txBody>
          <a:bodyPr wrap="square" rtlCol="0">
            <a:spAutoFit/>
          </a:bodyPr>
          <a:lstStyle/>
          <a:p>
            <a:r>
              <a:rPr lang="en-US" dirty="0">
                <a:latin typeface="+mj-lt"/>
              </a:rPr>
              <a:t>A tenancy shall not be terminated, nor shall its renewal be refused, except for one or more of the following reasons </a:t>
            </a:r>
            <a:r>
              <a:rPr lang="en-US" dirty="0" smtClean="0">
                <a:latin typeface="+mj-lt"/>
              </a:rPr>
              <a:t>:</a:t>
            </a:r>
            <a:endParaRPr lang="en-US" sz="2000" dirty="0">
              <a:latin typeface="+mj-lt"/>
            </a:endParaRPr>
          </a:p>
        </p:txBody>
      </p:sp>
    </p:spTree>
    <p:extLst>
      <p:ext uri="{BB962C8B-B14F-4D97-AF65-F5344CB8AC3E}">
        <p14:creationId xmlns:p14="http://schemas.microsoft.com/office/powerpoint/2010/main" val="21945131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2819400" y="228600"/>
            <a:ext cx="3733800" cy="838200"/>
          </a:xfrm>
          <a:ln>
            <a:noFill/>
          </a:ln>
        </p:spPr>
        <p:txBody>
          <a:bodyPr/>
          <a:lstStyle/>
          <a:p>
            <a:pPr algn="ctr"/>
            <a:r>
              <a:rPr lang="en-US" sz="2000" dirty="0" smtClean="0"/>
              <a:t>Relocation Fees</a:t>
            </a:r>
          </a:p>
          <a:p>
            <a:pPr algn="ctr"/>
            <a:r>
              <a:rPr lang="en-US" sz="1800" b="0" dirty="0" smtClean="0">
                <a:solidFill>
                  <a:schemeClr val="tx1"/>
                </a:solidFill>
              </a:rPr>
              <a:t>(17.52.020)</a:t>
            </a:r>
            <a:endParaRPr lang="en-US" sz="1800" b="0" dirty="0">
              <a:solidFill>
                <a:schemeClr val="tx1"/>
              </a:solidFill>
            </a:endParaRPr>
          </a:p>
        </p:txBody>
      </p:sp>
      <p:sp>
        <p:nvSpPr>
          <p:cNvPr id="7" name="Content Placeholder 6"/>
          <p:cNvSpPr>
            <a:spLocks noGrp="1"/>
          </p:cNvSpPr>
          <p:nvPr>
            <p:ph sz="half" idx="2"/>
          </p:nvPr>
        </p:nvSpPr>
        <p:spPr>
          <a:xfrm>
            <a:off x="304800" y="1295400"/>
            <a:ext cx="4267200" cy="4038600"/>
          </a:xfrm>
        </p:spPr>
        <p:txBody>
          <a:bodyPr>
            <a:normAutofit/>
          </a:bodyPr>
          <a:lstStyle/>
          <a:p>
            <a:pPr marL="0" indent="0">
              <a:buNone/>
            </a:pPr>
            <a:r>
              <a:rPr lang="en-US" sz="1600" dirty="0" smtClean="0">
                <a:latin typeface="+mj-lt"/>
              </a:rPr>
              <a:t>(a). </a:t>
            </a:r>
            <a:r>
              <a:rPr lang="en-US" sz="1600" i="1" dirty="0" smtClean="0">
                <a:latin typeface="+mj-lt"/>
              </a:rPr>
              <a:t>Generally</a:t>
            </a:r>
            <a:r>
              <a:rPr lang="en-US" sz="1600" dirty="0" smtClean="0">
                <a:latin typeface="+mj-lt"/>
              </a:rPr>
              <a:t>. When a relocation fee is required by this title, the landlord must pay a relocation fee to the tenant simultaneously with the notice. </a:t>
            </a:r>
          </a:p>
          <a:p>
            <a:pPr marL="0" indent="0">
              <a:buNone/>
            </a:pPr>
            <a:r>
              <a:rPr lang="en-US" sz="1600" dirty="0" smtClean="0">
                <a:latin typeface="+mj-lt"/>
              </a:rPr>
              <a:t>Each household is entitled to one relocation fee. Household Relocation Fee Types are  based on:</a:t>
            </a:r>
            <a:endParaRPr lang="en-US" sz="1600" dirty="0">
              <a:latin typeface="+mj-lt"/>
            </a:endParaRPr>
          </a:p>
          <a:p>
            <a:pPr marL="0" indent="0">
              <a:buNone/>
            </a:pPr>
            <a:r>
              <a:rPr lang="en-US" sz="1600" dirty="0" smtClean="0">
                <a:latin typeface="+mj-lt"/>
              </a:rPr>
              <a:t>1.) Unit Size</a:t>
            </a:r>
            <a:endParaRPr lang="en-US" sz="1600" dirty="0">
              <a:latin typeface="+mj-lt"/>
            </a:endParaRPr>
          </a:p>
          <a:p>
            <a:pPr marL="0" indent="0">
              <a:buNone/>
            </a:pPr>
            <a:r>
              <a:rPr lang="en-US" sz="1600" dirty="0" smtClean="0">
                <a:latin typeface="+mj-lt"/>
              </a:rPr>
              <a:t>2.) Being a Qualified  or Lower-Income Tenant</a:t>
            </a:r>
          </a:p>
          <a:p>
            <a:pPr marL="320040" lvl="1" indent="0">
              <a:buNone/>
            </a:pPr>
            <a:endParaRPr lang="en-US" sz="1600" dirty="0" smtClean="0">
              <a:latin typeface="+mj-lt"/>
            </a:endParaRPr>
          </a:p>
          <a:p>
            <a:pPr marL="0" lvl="1" indent="0">
              <a:buNone/>
            </a:pPr>
            <a:r>
              <a:rPr lang="en-US" sz="1600" dirty="0" smtClean="0">
                <a:latin typeface="+mj-lt"/>
              </a:rPr>
              <a:t>Please see, </a:t>
            </a:r>
            <a:r>
              <a:rPr lang="en-US" sz="1600" u="sng" dirty="0" smtClean="0">
                <a:latin typeface="+mj-lt"/>
              </a:rPr>
              <a:t>Form 96: Income Limits/Relocation Fees/ Relocation Counseling Fees</a:t>
            </a:r>
            <a:r>
              <a:rPr lang="en-US" sz="1600" dirty="0" smtClean="0">
                <a:latin typeface="+mj-lt"/>
              </a:rPr>
              <a:t> for relocation fee details</a:t>
            </a:r>
          </a:p>
          <a:p>
            <a:endParaRPr lang="en-US" sz="1900" dirty="0"/>
          </a:p>
          <a:p>
            <a:pPr marL="0" indent="0">
              <a:buNone/>
            </a:pPr>
            <a:endParaRPr lang="en-US" sz="1900" dirty="0"/>
          </a:p>
        </p:txBody>
      </p:sp>
      <p:sp>
        <p:nvSpPr>
          <p:cNvPr id="9" name="Content Placeholder 8"/>
          <p:cNvSpPr>
            <a:spLocks noGrp="1"/>
          </p:cNvSpPr>
          <p:nvPr>
            <p:ph sz="half" idx="4"/>
          </p:nvPr>
        </p:nvSpPr>
        <p:spPr>
          <a:xfrm>
            <a:off x="4876800" y="1295400"/>
            <a:ext cx="3733800" cy="4038600"/>
          </a:xfrm>
        </p:spPr>
        <p:txBody>
          <a:bodyPr>
            <a:normAutofit/>
          </a:bodyPr>
          <a:lstStyle/>
          <a:p>
            <a:pPr marL="0" indent="0">
              <a:buNone/>
            </a:pPr>
            <a:r>
              <a:rPr lang="en-US" sz="1600" dirty="0" smtClean="0">
                <a:latin typeface="+mj-lt"/>
              </a:rPr>
              <a:t>(b). </a:t>
            </a:r>
            <a:r>
              <a:rPr lang="en-US" sz="1600" i="1" dirty="0" smtClean="0">
                <a:latin typeface="+mj-lt"/>
              </a:rPr>
              <a:t>No Waiver. </a:t>
            </a:r>
            <a:r>
              <a:rPr lang="en-US" sz="1600" dirty="0" smtClean="0">
                <a:latin typeface="+mj-lt"/>
              </a:rPr>
              <a:t>A tenant cannot waive his or her right to receive a relocation fee required by this chapter; however, if a tenant does not vacate his or her rental unit by the deadline specified in a valid no-fault termination notice and if the landlord has not granted an extension, the tenant forfeits the relocation fee and must repay the fee to the landlord.</a:t>
            </a:r>
          </a:p>
          <a:p>
            <a:pPr marL="0" indent="0">
              <a:buNone/>
            </a:pPr>
            <a:endParaRPr lang="en-US" sz="1600" dirty="0">
              <a:latin typeface="+mj-lt"/>
            </a:endParaRPr>
          </a:p>
          <a:p>
            <a:pPr marL="0" indent="0">
              <a:buNone/>
            </a:pPr>
            <a:r>
              <a:rPr lang="en-US" sz="1600" dirty="0" smtClean="0">
                <a:latin typeface="+mj-lt"/>
              </a:rPr>
              <a:t>(c). </a:t>
            </a:r>
            <a:r>
              <a:rPr lang="en-US" sz="1600" i="1" dirty="0" smtClean="0">
                <a:latin typeface="+mj-lt"/>
              </a:rPr>
              <a:t>Fees Reviewed Annually</a:t>
            </a:r>
            <a:r>
              <a:rPr lang="en-US" sz="1600" dirty="0" smtClean="0">
                <a:latin typeface="+mj-lt"/>
              </a:rPr>
              <a:t>. The City Council shall review the fees periodically.</a:t>
            </a:r>
            <a:endParaRPr lang="en-US" sz="1600" dirty="0">
              <a:latin typeface="+mj-lt"/>
            </a:endParaRPr>
          </a:p>
        </p:txBody>
      </p:sp>
    </p:spTree>
    <p:extLst>
      <p:ext uri="{BB962C8B-B14F-4D97-AF65-F5344CB8AC3E}">
        <p14:creationId xmlns:p14="http://schemas.microsoft.com/office/powerpoint/2010/main" val="29853681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2"/>
          </p:nvPr>
        </p:nvSpPr>
        <p:spPr>
          <a:xfrm>
            <a:off x="990600" y="1524000"/>
            <a:ext cx="7162800" cy="2209800"/>
          </a:xfrm>
        </p:spPr>
        <p:txBody>
          <a:bodyPr>
            <a:normAutofit/>
          </a:bodyPr>
          <a:lstStyle/>
          <a:p>
            <a:pPr marL="0" indent="0">
              <a:buNone/>
            </a:pPr>
            <a:r>
              <a:rPr lang="en-US" sz="1600" dirty="0">
                <a:latin typeface="+mj-lt"/>
              </a:rPr>
              <a:t>If the dominant intent of the landlord in terminating a tenancy or refusing to renew a tenancy is retaliation against the tenant for exercising his or her rights under this title, and if the tenant is not in default as to the payment of rent, the landlord may not terminate the tenancy or refuse to renew the tenancy or cause the tenant to quit involuntarily. In an action to recover possession of a rental unit, proof of the exercise by the tenant of rights under the law within six months prior to the alleged act of retaliation shall create a rebuttable presumption that the landlord’s act was retaliatory. </a:t>
            </a:r>
          </a:p>
        </p:txBody>
      </p:sp>
      <p:sp>
        <p:nvSpPr>
          <p:cNvPr id="7" name="Text Placeholder 7"/>
          <p:cNvSpPr>
            <a:spLocks noGrp="1"/>
          </p:cNvSpPr>
          <p:nvPr>
            <p:ph type="body" idx="1"/>
          </p:nvPr>
        </p:nvSpPr>
        <p:spPr>
          <a:xfrm>
            <a:off x="2667000" y="381000"/>
            <a:ext cx="3733800" cy="762000"/>
          </a:xfrm>
          <a:ln>
            <a:noFill/>
          </a:ln>
        </p:spPr>
        <p:txBody>
          <a:bodyPr/>
          <a:lstStyle/>
          <a:p>
            <a:pPr algn="ctr"/>
            <a:r>
              <a:rPr lang="en-US" sz="2000" dirty="0" smtClean="0"/>
              <a:t>Retaliation</a:t>
            </a:r>
          </a:p>
          <a:p>
            <a:pPr algn="ctr"/>
            <a:r>
              <a:rPr lang="en-US" sz="1800" b="0" dirty="0" smtClean="0">
                <a:solidFill>
                  <a:schemeClr val="tx1"/>
                </a:solidFill>
              </a:rPr>
              <a:t>(17.52.040)</a:t>
            </a:r>
            <a:endParaRPr lang="en-US" sz="1800" b="0" dirty="0">
              <a:solidFill>
                <a:schemeClr val="tx1"/>
              </a:solidFill>
            </a:endParaRPr>
          </a:p>
        </p:txBody>
      </p:sp>
    </p:spTree>
    <p:extLst>
      <p:ext uri="{BB962C8B-B14F-4D97-AF65-F5344CB8AC3E}">
        <p14:creationId xmlns:p14="http://schemas.microsoft.com/office/powerpoint/2010/main" val="14010736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09600" y="228600"/>
            <a:ext cx="8077200" cy="1143000"/>
          </a:xfrm>
        </p:spPr>
        <p:txBody>
          <a:bodyPr>
            <a:normAutofit fontScale="90000"/>
          </a:bodyPr>
          <a:lstStyle/>
          <a:p>
            <a:pPr algn="ctr"/>
            <a:r>
              <a:rPr lang="en-US" dirty="0" smtClean="0">
                <a:solidFill>
                  <a:srgbClr val="C00000"/>
                </a:solidFill>
              </a:rPr>
              <a:t>Ellis Act</a:t>
            </a:r>
            <a:r>
              <a:rPr lang="en-US" dirty="0" smtClean="0"/>
              <a:t/>
            </a:r>
            <a:br>
              <a:rPr lang="en-US" dirty="0" smtClean="0"/>
            </a:br>
            <a:r>
              <a:rPr lang="en-US" sz="3100" dirty="0" smtClean="0"/>
              <a:t>(Removing A Property From The Rental Market)</a:t>
            </a:r>
            <a:endParaRPr lang="en-US" sz="3100" dirty="0"/>
          </a:p>
        </p:txBody>
      </p:sp>
      <p:sp>
        <p:nvSpPr>
          <p:cNvPr id="8" name="Content Placeholder 7"/>
          <p:cNvSpPr>
            <a:spLocks noGrp="1"/>
          </p:cNvSpPr>
          <p:nvPr>
            <p:ph sz="quarter" idx="1"/>
          </p:nvPr>
        </p:nvSpPr>
        <p:spPr>
          <a:xfrm>
            <a:off x="4419600" y="1442321"/>
            <a:ext cx="4419600" cy="4495800"/>
          </a:xfrm>
        </p:spPr>
        <p:txBody>
          <a:bodyPr>
            <a:normAutofit/>
          </a:bodyPr>
          <a:lstStyle/>
          <a:p>
            <a:pPr marL="0" indent="0">
              <a:buNone/>
            </a:pPr>
            <a:r>
              <a:rPr lang="en-US" sz="1200" dirty="0" smtClean="0">
                <a:latin typeface="+mj-lt"/>
              </a:rPr>
              <a:t>Under </a:t>
            </a:r>
            <a:r>
              <a:rPr lang="en-US" sz="1200" dirty="0">
                <a:latin typeface="+mj-lt"/>
              </a:rPr>
              <a:t>California state law, landlords may go out of the business of renting a residential building. The Rent Stabilization Ordinance of the City of West Hollywood includes this among the grounds for relocating tenants from a rental property and sets noticing standards and gives the tenants certain rights if their landlord decides to remove the property from the market. </a:t>
            </a:r>
            <a:endParaRPr lang="en-US" sz="1200" dirty="0" smtClean="0">
              <a:latin typeface="+mj-lt"/>
            </a:endParaRPr>
          </a:p>
          <a:p>
            <a:pPr marL="0" indent="0">
              <a:buNone/>
            </a:pPr>
            <a:endParaRPr lang="en-US" sz="800" dirty="0" smtClean="0">
              <a:latin typeface="+mj-lt"/>
            </a:endParaRPr>
          </a:p>
          <a:p>
            <a:pPr marL="0" indent="0">
              <a:buNone/>
            </a:pPr>
            <a:r>
              <a:rPr lang="en-US" sz="1200" b="1" dirty="0" smtClean="0">
                <a:latin typeface="+mj-lt"/>
              </a:rPr>
              <a:t>Important Ellis Factors to Consider:</a:t>
            </a:r>
          </a:p>
          <a:p>
            <a:pPr>
              <a:buFont typeface="Arial" panose="020B0604020202020204" pitchFamily="34" charset="0"/>
              <a:buChar char="•"/>
            </a:pPr>
            <a:r>
              <a:rPr lang="en-US" sz="1200" dirty="0" smtClean="0">
                <a:latin typeface="+mj-lt"/>
              </a:rPr>
              <a:t>Required Noticing</a:t>
            </a:r>
          </a:p>
          <a:p>
            <a:pPr>
              <a:buFont typeface="Arial" panose="020B0604020202020204" pitchFamily="34" charset="0"/>
              <a:buChar char="•"/>
            </a:pPr>
            <a:r>
              <a:rPr lang="en-US" sz="1200" dirty="0" smtClean="0">
                <a:latin typeface="+mj-lt"/>
              </a:rPr>
              <a:t>The Right of First Refusal to Move Back In</a:t>
            </a:r>
          </a:p>
          <a:p>
            <a:pPr>
              <a:buFont typeface="Arial" panose="020B0604020202020204" pitchFamily="34" charset="0"/>
              <a:buChar char="•"/>
            </a:pPr>
            <a:r>
              <a:rPr lang="en-US" sz="1200" dirty="0" smtClean="0">
                <a:latin typeface="+mj-lt"/>
              </a:rPr>
              <a:t>Extension to 1-Year Notice for Seniors and Disabled</a:t>
            </a:r>
          </a:p>
          <a:p>
            <a:pPr>
              <a:buFont typeface="Arial" panose="020B0604020202020204" pitchFamily="34" charset="0"/>
              <a:buChar char="•"/>
            </a:pPr>
            <a:r>
              <a:rPr lang="en-US" sz="1200" dirty="0" smtClean="0">
                <a:latin typeface="+mj-lt"/>
              </a:rPr>
              <a:t>Relocation Fees for Each Household Unit</a:t>
            </a:r>
          </a:p>
          <a:p>
            <a:pPr>
              <a:buFont typeface="Arial" panose="020B0604020202020204" pitchFamily="34" charset="0"/>
              <a:buChar char="•"/>
            </a:pPr>
            <a:r>
              <a:rPr lang="en-US" sz="1200" dirty="0" smtClean="0">
                <a:latin typeface="+mj-lt"/>
              </a:rPr>
              <a:t>Requesting the Relocation Fees</a:t>
            </a:r>
          </a:p>
          <a:p>
            <a:pPr>
              <a:buFont typeface="Arial" panose="020B0604020202020204" pitchFamily="34" charset="0"/>
              <a:buChar char="•"/>
            </a:pPr>
            <a:r>
              <a:rPr lang="en-US" sz="1200" dirty="0" smtClean="0">
                <a:latin typeface="+mj-lt"/>
              </a:rPr>
              <a:t>Private Civil Settlements: Are They Okay?</a:t>
            </a:r>
          </a:p>
          <a:p>
            <a:pPr>
              <a:buFont typeface="Arial" panose="020B0604020202020204" pitchFamily="34" charset="0"/>
              <a:buChar char="•"/>
            </a:pPr>
            <a:endParaRPr lang="en-US" sz="1200" dirty="0">
              <a:latin typeface="+mj-lt"/>
            </a:endParaRPr>
          </a:p>
          <a:p>
            <a:pPr marL="0" indent="0">
              <a:buNone/>
            </a:pPr>
            <a:r>
              <a:rPr lang="en-US" sz="1200" dirty="0" smtClean="0">
                <a:latin typeface="+mj-lt"/>
              </a:rPr>
              <a:t>For additional information regarding the Ellis Act, please refer to:</a:t>
            </a:r>
          </a:p>
          <a:p>
            <a:pPr>
              <a:buFontTx/>
              <a:buChar char="-"/>
            </a:pPr>
            <a:r>
              <a:rPr lang="en-US" sz="1200" dirty="0" smtClean="0">
                <a:latin typeface="+mj-lt"/>
              </a:rPr>
              <a:t>Form 67</a:t>
            </a:r>
            <a:r>
              <a:rPr lang="en-US" sz="1200" dirty="0">
                <a:latin typeface="+mj-lt"/>
              </a:rPr>
              <a:t>: Removing A Property From The Rental Market (Ellis Act</a:t>
            </a:r>
            <a:r>
              <a:rPr lang="en-US" sz="1200" dirty="0" smtClean="0">
                <a:latin typeface="+mj-lt"/>
              </a:rPr>
              <a:t>)</a:t>
            </a:r>
          </a:p>
          <a:p>
            <a:pPr>
              <a:buFontTx/>
              <a:buChar char="-"/>
            </a:pPr>
            <a:r>
              <a:rPr lang="en-US" sz="1200" dirty="0" smtClean="0">
                <a:latin typeface="+mj-lt"/>
                <a:hlinkClick r:id="rId2"/>
              </a:rPr>
              <a:t>California Civil Code Section 7060 – 7060.7</a:t>
            </a:r>
            <a:endParaRPr lang="en-US" sz="1200" dirty="0">
              <a:latin typeface="+mj-lt"/>
            </a:endParaRPr>
          </a:p>
          <a:p>
            <a:pPr>
              <a:buFont typeface="Arial" panose="020B0604020202020204" pitchFamily="34" charset="0"/>
              <a:buChar char="•"/>
            </a:pPr>
            <a:endParaRPr lang="en-US" sz="1200" dirty="0">
              <a:latin typeface="+mj-lt"/>
            </a:endParaRPr>
          </a:p>
        </p:txBody>
      </p:sp>
      <p:sp>
        <p:nvSpPr>
          <p:cNvPr id="10" name="TextBox 9"/>
          <p:cNvSpPr txBox="1"/>
          <p:nvPr/>
        </p:nvSpPr>
        <p:spPr>
          <a:xfrm>
            <a:off x="656112" y="5975575"/>
            <a:ext cx="3695242" cy="246221"/>
          </a:xfrm>
          <a:prstGeom prst="rect">
            <a:avLst/>
          </a:prstGeom>
          <a:noFill/>
        </p:spPr>
        <p:txBody>
          <a:bodyPr wrap="none" rtlCol="0">
            <a:spAutoFit/>
          </a:bodyPr>
          <a:lstStyle/>
          <a:p>
            <a:r>
              <a:rPr lang="en-US" sz="1000" dirty="0" smtClean="0">
                <a:latin typeface="+mj-lt"/>
              </a:rPr>
              <a:t>Form 67: Removing A Property From The Rental Market (Ellis Act)</a:t>
            </a:r>
            <a:endParaRPr lang="en-US" sz="1000" dirty="0">
              <a:latin typeface="+mj-lt"/>
            </a:endParaRPr>
          </a:p>
        </p:txBody>
      </p:sp>
      <p:pic>
        <p:nvPicPr>
          <p:cNvPr id="3075" name="Picture 3">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1460011"/>
            <a:ext cx="3561984" cy="4515564"/>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6091241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14400" y="274638"/>
            <a:ext cx="7772400" cy="715962"/>
          </a:xfrm>
        </p:spPr>
        <p:txBody>
          <a:bodyPr>
            <a:normAutofit fontScale="90000"/>
          </a:bodyPr>
          <a:lstStyle/>
          <a:p>
            <a:pPr algn="ctr"/>
            <a:r>
              <a:rPr lang="en-US" dirty="0" smtClean="0">
                <a:solidFill>
                  <a:schemeClr val="accent1"/>
                </a:solidFill>
              </a:rPr>
              <a:t>Eviction Resource Information</a:t>
            </a:r>
            <a:endParaRPr lang="en-US" dirty="0">
              <a:solidFill>
                <a:schemeClr val="accent1"/>
              </a:solidFill>
            </a:endParaRPr>
          </a:p>
        </p:txBody>
      </p:sp>
      <p:sp>
        <p:nvSpPr>
          <p:cNvPr id="6" name="TextBox 5"/>
          <p:cNvSpPr txBox="1"/>
          <p:nvPr/>
        </p:nvSpPr>
        <p:spPr>
          <a:xfrm>
            <a:off x="685800" y="1219200"/>
            <a:ext cx="7983917" cy="5355312"/>
          </a:xfrm>
          <a:prstGeom prst="rect">
            <a:avLst/>
          </a:prstGeom>
          <a:noFill/>
        </p:spPr>
        <p:txBody>
          <a:bodyPr wrap="none" rtlCol="0">
            <a:spAutoFit/>
          </a:bodyPr>
          <a:lstStyle/>
          <a:p>
            <a:r>
              <a:rPr lang="en-US" b="1" dirty="0" smtClean="0"/>
              <a:t>Rent Stabilization Housing</a:t>
            </a:r>
          </a:p>
          <a:p>
            <a:r>
              <a:rPr lang="en-US" dirty="0" smtClean="0">
                <a:hlinkClick r:id="rId2"/>
              </a:rPr>
              <a:t>Form 1:</a:t>
            </a:r>
            <a:r>
              <a:rPr lang="en-US" b="1" dirty="0" smtClean="0"/>
              <a:t>	</a:t>
            </a:r>
            <a:r>
              <a:rPr lang="en-US" dirty="0" smtClean="0"/>
              <a:t>Ellis Packet</a:t>
            </a:r>
          </a:p>
          <a:p>
            <a:r>
              <a:rPr lang="en-US" dirty="0" smtClean="0">
                <a:hlinkClick r:id="rId3"/>
              </a:rPr>
              <a:t>Form 2:</a:t>
            </a:r>
            <a:r>
              <a:rPr lang="en-US" b="1" dirty="0" smtClean="0"/>
              <a:t>	</a:t>
            </a:r>
            <a:r>
              <a:rPr lang="en-US" dirty="0" smtClean="0"/>
              <a:t>Owner Occupancy Packet </a:t>
            </a:r>
          </a:p>
          <a:p>
            <a:r>
              <a:rPr lang="en-US" dirty="0" smtClean="0">
                <a:hlinkClick r:id="rId4"/>
              </a:rPr>
              <a:t>Form 65:</a:t>
            </a:r>
            <a:r>
              <a:rPr lang="en-US" dirty="0" smtClean="0"/>
              <a:t>  Owner/Relative Occupancy No-Fault Relocations</a:t>
            </a:r>
          </a:p>
          <a:p>
            <a:r>
              <a:rPr lang="en-US" dirty="0" smtClean="0">
                <a:hlinkClick r:id="rId5"/>
              </a:rPr>
              <a:t>Form 67:</a:t>
            </a:r>
            <a:r>
              <a:rPr lang="en-US" dirty="0" smtClean="0"/>
              <a:t>  Removing A Property From The Rental Market (Ellis Act)</a:t>
            </a:r>
            <a:endParaRPr lang="en-US" dirty="0"/>
          </a:p>
          <a:p>
            <a:r>
              <a:rPr lang="en-US" dirty="0" smtClean="0">
                <a:hlinkClick r:id="rId6"/>
              </a:rPr>
              <a:t>Form 70:</a:t>
            </a:r>
            <a:r>
              <a:rPr lang="en-US" dirty="0" smtClean="0"/>
              <a:t>  Eviction Ordinance</a:t>
            </a:r>
          </a:p>
          <a:p>
            <a:r>
              <a:rPr lang="en-US" dirty="0" smtClean="0">
                <a:hlinkClick r:id="rId7"/>
              </a:rPr>
              <a:t>Form 73:</a:t>
            </a:r>
            <a:r>
              <a:rPr lang="en-US" dirty="0" smtClean="0"/>
              <a:t>  Relocations Following Foreclosures in Condominiums and Single Family Properties</a:t>
            </a:r>
          </a:p>
          <a:p>
            <a:r>
              <a:rPr lang="en-US" dirty="0" smtClean="0">
                <a:hlinkClick r:id="rId8"/>
              </a:rPr>
              <a:t>Form 96: </a:t>
            </a:r>
            <a:r>
              <a:rPr lang="en-US" dirty="0" smtClean="0"/>
              <a:t> Income Limits / Relocation Fees / Relocation Counseling Fees</a:t>
            </a:r>
          </a:p>
          <a:p>
            <a:r>
              <a:rPr lang="en-US" dirty="0" smtClean="0">
                <a:hlinkClick r:id="rId9"/>
              </a:rPr>
              <a:t>Guide To Rent Stabilization</a:t>
            </a:r>
            <a:endParaRPr lang="en-US" dirty="0" smtClean="0"/>
          </a:p>
          <a:p>
            <a:endParaRPr lang="en-US" dirty="0" smtClean="0"/>
          </a:p>
          <a:p>
            <a:endParaRPr lang="en-US" dirty="0"/>
          </a:p>
          <a:p>
            <a:r>
              <a:rPr lang="en-US" b="1" dirty="0" smtClean="0"/>
              <a:t>Website </a:t>
            </a:r>
          </a:p>
          <a:p>
            <a:r>
              <a:rPr lang="en-US" dirty="0" smtClean="0"/>
              <a:t>(www.weho.org) -	</a:t>
            </a:r>
            <a:r>
              <a:rPr lang="en-US" dirty="0" smtClean="0">
                <a:hlinkClick r:id="rId10"/>
              </a:rPr>
              <a:t>City of West Hollywood - Rent Stabilization Housing – Evictions</a:t>
            </a:r>
            <a:endParaRPr lang="en-US" dirty="0" smtClean="0"/>
          </a:p>
          <a:p>
            <a:r>
              <a:rPr lang="en-US" dirty="0" smtClean="0"/>
              <a:t>(www.ca.org) -	</a:t>
            </a:r>
            <a:r>
              <a:rPr lang="en-US" dirty="0" smtClean="0">
                <a:solidFill>
                  <a:schemeClr val="accent1"/>
                </a:solidFill>
                <a:hlinkClick r:id="rId11"/>
              </a:rPr>
              <a:t>Government Code Section 7060-7060.7 (Ellis Act)</a:t>
            </a:r>
            <a:endParaRPr lang="en-US" dirty="0" smtClean="0">
              <a:solidFill>
                <a:schemeClr val="accent1"/>
              </a:solidFill>
            </a:endParaRPr>
          </a:p>
          <a:p>
            <a:endParaRPr lang="en-US" dirty="0"/>
          </a:p>
          <a:p>
            <a:pPr algn="ctr"/>
            <a:r>
              <a:rPr lang="en-US" b="1" dirty="0" smtClean="0"/>
              <a:t>Rent Stabilization &amp; Housing Division </a:t>
            </a:r>
          </a:p>
          <a:p>
            <a:pPr algn="ctr"/>
            <a:r>
              <a:rPr lang="en-US" dirty="0" smtClean="0"/>
              <a:t>8300 Santa Monica Blvd, West Hollywood, CA 90069</a:t>
            </a:r>
          </a:p>
          <a:p>
            <a:pPr algn="ctr"/>
            <a:r>
              <a:rPr lang="en-US" dirty="0" smtClean="0"/>
              <a:t>Phone: (323) 848-6450 </a:t>
            </a:r>
          </a:p>
          <a:p>
            <a:pPr algn="ctr"/>
            <a:r>
              <a:rPr lang="en-US" dirty="0" smtClean="0"/>
              <a:t>Email: rsd@weho.org</a:t>
            </a:r>
            <a:endParaRPr lang="en-US" dirty="0"/>
          </a:p>
        </p:txBody>
      </p:sp>
    </p:spTree>
    <p:extLst>
      <p:ext uri="{BB962C8B-B14F-4D97-AF65-F5344CB8AC3E}">
        <p14:creationId xmlns:p14="http://schemas.microsoft.com/office/powerpoint/2010/main" val="6496048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191</TotalTime>
  <Words>605</Words>
  <Application>Microsoft Office PowerPoint</Application>
  <PresentationFormat>On-screen Show (4:3)</PresentationFormat>
  <Paragraphs>92</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Equity</vt:lpstr>
      <vt:lpstr>  HOW EVICTIONS WORK:  Rules for Landlords and Property Managers  </vt:lpstr>
      <vt:lpstr>   Evictions </vt:lpstr>
      <vt:lpstr>Grounds for Termination  (17.52.010)</vt:lpstr>
      <vt:lpstr>PowerPoint Presentation</vt:lpstr>
      <vt:lpstr>PowerPoint Presentation</vt:lpstr>
      <vt:lpstr>Ellis Act (Removing A Property From The Rental Market)</vt:lpstr>
      <vt:lpstr>Eviction Resource Information</vt:lpstr>
    </vt:vector>
  </TitlesOfParts>
  <Company>City of West Hollywood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RSO Building Blocks  HOW EVICTIONS WORK:  Rules for Landlord’s and Property Manager’s</dc:title>
  <dc:creator>Jasmine White</dc:creator>
  <cp:lastModifiedBy>Jasmine White</cp:lastModifiedBy>
  <cp:revision>54</cp:revision>
  <cp:lastPrinted>2014-03-26T18:06:57Z</cp:lastPrinted>
  <dcterms:created xsi:type="dcterms:W3CDTF">2014-03-26T15:43:36Z</dcterms:created>
  <dcterms:modified xsi:type="dcterms:W3CDTF">2014-04-01T22:14:18Z</dcterms:modified>
</cp:coreProperties>
</file>