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2" r:id="rId1"/>
  </p:sldMasterIdLst>
  <p:notesMasterIdLst>
    <p:notesMasterId r:id="rId21"/>
  </p:notesMasterIdLst>
  <p:handoutMasterIdLst>
    <p:handoutMasterId r:id="rId22"/>
  </p:handoutMasterIdLst>
  <p:sldIdLst>
    <p:sldId id="256" r:id="rId2"/>
    <p:sldId id="278" r:id="rId3"/>
    <p:sldId id="257" r:id="rId4"/>
    <p:sldId id="259" r:id="rId5"/>
    <p:sldId id="263" r:id="rId6"/>
    <p:sldId id="260" r:id="rId7"/>
    <p:sldId id="261" r:id="rId8"/>
    <p:sldId id="264" r:id="rId9"/>
    <p:sldId id="265" r:id="rId10"/>
    <p:sldId id="267" r:id="rId11"/>
    <p:sldId id="268" r:id="rId12"/>
    <p:sldId id="273" r:id="rId13"/>
    <p:sldId id="269" r:id="rId14"/>
    <p:sldId id="270" r:id="rId15"/>
    <p:sldId id="274" r:id="rId16"/>
    <p:sldId id="271" r:id="rId17"/>
    <p:sldId id="275" r:id="rId18"/>
    <p:sldId id="276" r:id="rId19"/>
    <p:sldId id="27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B79254-6475-4ACC-925C-921661813DA6}">
          <p14:sldIdLst>
            <p14:sldId id="256"/>
            <p14:sldId id="278"/>
            <p14:sldId id="257"/>
          </p14:sldIdLst>
        </p14:section>
        <p14:section name="Untitled Section" id="{AE73BC4F-94F3-46DD-8132-DD4CF703DA27}">
          <p14:sldIdLst>
            <p14:sldId id="259"/>
            <p14:sldId id="263"/>
            <p14:sldId id="260"/>
            <p14:sldId id="261"/>
            <p14:sldId id="264"/>
            <p14:sldId id="265"/>
          </p14:sldIdLst>
        </p14:section>
        <p14:section name="Untitled Section" id="{5FECE2E4-03CE-417B-BF0B-8E2A42D95029}">
          <p14:sldIdLst>
            <p14:sldId id="267"/>
            <p14:sldId id="268"/>
            <p14:sldId id="273"/>
            <p14:sldId id="269"/>
            <p14:sldId id="270"/>
            <p14:sldId id="274"/>
            <p14:sldId id="271"/>
            <p14:sldId id="275"/>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9" autoAdjust="0"/>
    <p:restoredTop sz="94560" autoAdjust="0"/>
  </p:normalViewPr>
  <p:slideViewPr>
    <p:cSldViewPr>
      <p:cViewPr>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952B-315C-4A25-B62F-6CD509BC8E86}"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F2C8FC7C-2E12-4B29-8A57-3CC28887225B}">
      <dgm:prSet phldrT="[Text]" custT="1"/>
      <dgm:spPr/>
      <dgm:t>
        <a:bodyPr/>
        <a:lstStyle/>
        <a:p>
          <a:r>
            <a:rPr lang="en-US" sz="1400" b="1" dirty="0" smtClean="0"/>
            <a:t>Rent Stabilized	</a:t>
          </a:r>
          <a:endParaRPr lang="en-US" sz="1400" b="1" dirty="0"/>
        </a:p>
      </dgm:t>
    </dgm:pt>
    <dgm:pt modelId="{E8CB83DE-95B0-4F4C-BD81-B65DE5CA5E9D}" type="parTrans" cxnId="{026E2479-8552-4571-A567-73017854F95F}">
      <dgm:prSet/>
      <dgm:spPr/>
      <dgm:t>
        <a:bodyPr/>
        <a:lstStyle/>
        <a:p>
          <a:endParaRPr lang="en-US"/>
        </a:p>
      </dgm:t>
    </dgm:pt>
    <dgm:pt modelId="{A788A1A7-C9D9-406C-B186-9A5E6CD5D160}" type="sibTrans" cxnId="{026E2479-8552-4571-A567-73017854F95F}">
      <dgm:prSet/>
      <dgm:spPr/>
      <dgm:t>
        <a:bodyPr/>
        <a:lstStyle/>
        <a:p>
          <a:endParaRPr lang="en-US"/>
        </a:p>
      </dgm:t>
    </dgm:pt>
    <dgm:pt modelId="{DCE9BE41-5B04-49B7-BE67-2559B9320E25}">
      <dgm:prSet phldrT="[Text]" custT="1"/>
      <dgm:spPr/>
      <dgm:t>
        <a:bodyPr/>
        <a:lstStyle/>
        <a:p>
          <a:r>
            <a:rPr lang="en-US" sz="1400" b="1" dirty="0" smtClean="0"/>
            <a:t>New Construction    July 1, 1979</a:t>
          </a:r>
          <a:endParaRPr lang="en-US" sz="1400" b="1" dirty="0"/>
        </a:p>
      </dgm:t>
    </dgm:pt>
    <dgm:pt modelId="{1470C3A8-6E89-426F-A89C-DA151052CEE1}" type="parTrans" cxnId="{FFB262B9-5F2D-4302-B53A-2C876BFDC1FE}">
      <dgm:prSet/>
      <dgm:spPr/>
      <dgm:t>
        <a:bodyPr/>
        <a:lstStyle/>
        <a:p>
          <a:endParaRPr lang="en-US"/>
        </a:p>
      </dgm:t>
    </dgm:pt>
    <dgm:pt modelId="{C877032E-9A8B-4929-B64B-9C6E3801302F}" type="sibTrans" cxnId="{FFB262B9-5F2D-4302-B53A-2C876BFDC1FE}">
      <dgm:prSet/>
      <dgm:spPr/>
      <dgm:t>
        <a:bodyPr/>
        <a:lstStyle/>
        <a:p>
          <a:endParaRPr lang="en-US"/>
        </a:p>
      </dgm:t>
    </dgm:pt>
    <dgm:pt modelId="{FA5DF8F7-65D4-4A21-90A7-BE867BFD27AF}">
      <dgm:prSet phldrT="[Text]" custT="1"/>
      <dgm:spPr/>
      <dgm:t>
        <a:bodyPr/>
        <a:lstStyle/>
        <a:p>
          <a:r>
            <a:rPr lang="en-US" sz="1400" b="1" dirty="0" smtClean="0"/>
            <a:t>Single Family Home</a:t>
          </a:r>
          <a:endParaRPr lang="en-US" sz="1400" b="1" dirty="0"/>
        </a:p>
      </dgm:t>
    </dgm:pt>
    <dgm:pt modelId="{715E4A3D-DCE4-4EC6-A4A6-6BF85A57FEE8}" type="parTrans" cxnId="{491A5C5D-A5DD-42BB-8B02-5D09CE16CE5A}">
      <dgm:prSet/>
      <dgm:spPr/>
      <dgm:t>
        <a:bodyPr/>
        <a:lstStyle/>
        <a:p>
          <a:endParaRPr lang="en-US"/>
        </a:p>
      </dgm:t>
    </dgm:pt>
    <dgm:pt modelId="{3AB179DF-F646-4521-A964-FCAE5A4B7B78}" type="sibTrans" cxnId="{491A5C5D-A5DD-42BB-8B02-5D09CE16CE5A}">
      <dgm:prSet/>
      <dgm:spPr/>
      <dgm:t>
        <a:bodyPr/>
        <a:lstStyle/>
        <a:p>
          <a:endParaRPr lang="en-US"/>
        </a:p>
      </dgm:t>
    </dgm:pt>
    <dgm:pt modelId="{FEBA8290-A076-401D-92E3-231C65DE59B2}">
      <dgm:prSet custT="1"/>
      <dgm:spPr/>
      <dgm:t>
        <a:bodyPr/>
        <a:lstStyle/>
        <a:p>
          <a:r>
            <a:rPr lang="en-US" sz="1400" b="1" dirty="0" smtClean="0"/>
            <a:t>Condominium</a:t>
          </a:r>
          <a:endParaRPr lang="en-US" sz="1400" b="1" dirty="0"/>
        </a:p>
      </dgm:t>
    </dgm:pt>
    <dgm:pt modelId="{EA3EC4BA-16E5-4ACF-83E9-6E9FE43FE25C}" type="parTrans" cxnId="{3320EBEC-8AC0-49DA-80C2-DC1EE7C95BDE}">
      <dgm:prSet/>
      <dgm:spPr/>
      <dgm:t>
        <a:bodyPr/>
        <a:lstStyle/>
        <a:p>
          <a:endParaRPr lang="en-US"/>
        </a:p>
      </dgm:t>
    </dgm:pt>
    <dgm:pt modelId="{CAF43E63-CABD-4768-A9E3-E2DCB511325C}" type="sibTrans" cxnId="{3320EBEC-8AC0-49DA-80C2-DC1EE7C95BDE}">
      <dgm:prSet/>
      <dgm:spPr/>
      <dgm:t>
        <a:bodyPr/>
        <a:lstStyle/>
        <a:p>
          <a:endParaRPr lang="en-US"/>
        </a:p>
      </dgm:t>
    </dgm:pt>
    <dgm:pt modelId="{28B74CE7-952F-4734-A298-CDAC2533256E}">
      <dgm:prSet custT="1"/>
      <dgm:spPr/>
      <dgm:t>
        <a:bodyPr/>
        <a:lstStyle/>
        <a:p>
          <a:r>
            <a:rPr lang="en-US" sz="1400" b="1" dirty="0" smtClean="0"/>
            <a:t>Inclusionary</a:t>
          </a:r>
          <a:endParaRPr lang="en-US" sz="1400" b="1" dirty="0"/>
        </a:p>
      </dgm:t>
    </dgm:pt>
    <dgm:pt modelId="{835752B6-6EBC-4FE0-87D7-D9769B142624}" type="parTrans" cxnId="{D4AA867E-65DE-47B4-91E9-E0E7C5E121C6}">
      <dgm:prSet/>
      <dgm:spPr/>
      <dgm:t>
        <a:bodyPr/>
        <a:lstStyle/>
        <a:p>
          <a:endParaRPr lang="en-US"/>
        </a:p>
      </dgm:t>
    </dgm:pt>
    <dgm:pt modelId="{95D4BC96-A6B6-4B7C-B2C2-723FEAAED9E2}" type="sibTrans" cxnId="{D4AA867E-65DE-47B4-91E9-E0E7C5E121C6}">
      <dgm:prSet/>
      <dgm:spPr/>
      <dgm:t>
        <a:bodyPr/>
        <a:lstStyle/>
        <a:p>
          <a:endParaRPr lang="en-US"/>
        </a:p>
      </dgm:t>
    </dgm:pt>
    <dgm:pt modelId="{764C5643-71CF-4E51-A58B-2D39F8B893EF}">
      <dgm:prSet custT="1"/>
      <dgm:spPr/>
      <dgm:t>
        <a:bodyPr/>
        <a:lstStyle/>
        <a:p>
          <a:r>
            <a:rPr lang="en-US" sz="1400" b="1" dirty="0" smtClean="0"/>
            <a:t>Section 8</a:t>
          </a:r>
          <a:endParaRPr lang="en-US" sz="1400" b="1" dirty="0"/>
        </a:p>
      </dgm:t>
    </dgm:pt>
    <dgm:pt modelId="{D6B2346F-12B6-4FAD-8D22-3E8BB34422D4}" type="parTrans" cxnId="{61BCB508-56BD-4FA1-AEBE-3979C731B9B5}">
      <dgm:prSet/>
      <dgm:spPr/>
      <dgm:t>
        <a:bodyPr/>
        <a:lstStyle/>
        <a:p>
          <a:endParaRPr lang="en-US"/>
        </a:p>
      </dgm:t>
    </dgm:pt>
    <dgm:pt modelId="{862222A2-1F34-4101-88A7-A89DD83FAB92}" type="sibTrans" cxnId="{61BCB508-56BD-4FA1-AEBE-3979C731B9B5}">
      <dgm:prSet/>
      <dgm:spPr/>
      <dgm:t>
        <a:bodyPr/>
        <a:lstStyle/>
        <a:p>
          <a:endParaRPr lang="en-US"/>
        </a:p>
      </dgm:t>
    </dgm:pt>
    <dgm:pt modelId="{C8068F8E-B960-4E73-8A5F-E572B4A8F4B4}">
      <dgm:prSet custT="1"/>
      <dgm:spPr/>
      <dgm:t>
        <a:bodyPr/>
        <a:lstStyle/>
        <a:p>
          <a:r>
            <a:rPr lang="en-US" sz="1400" b="1" dirty="0" smtClean="0"/>
            <a:t>Government HACoLA </a:t>
          </a:r>
          <a:endParaRPr lang="en-US" sz="1400" b="1" dirty="0"/>
        </a:p>
      </dgm:t>
    </dgm:pt>
    <dgm:pt modelId="{4A97191A-B88B-4BA6-BCA6-0A888767C4CE}" type="parTrans" cxnId="{2665F476-62E6-4B1D-89C2-01B4C6C8C268}">
      <dgm:prSet/>
      <dgm:spPr/>
      <dgm:t>
        <a:bodyPr/>
        <a:lstStyle/>
        <a:p>
          <a:endParaRPr lang="en-US"/>
        </a:p>
      </dgm:t>
    </dgm:pt>
    <dgm:pt modelId="{BEEE7DAD-5C7F-4DEF-9436-C16D92160552}" type="sibTrans" cxnId="{2665F476-62E6-4B1D-89C2-01B4C6C8C268}">
      <dgm:prSet/>
      <dgm:spPr/>
      <dgm:t>
        <a:bodyPr/>
        <a:lstStyle/>
        <a:p>
          <a:endParaRPr lang="en-US"/>
        </a:p>
      </dgm:t>
    </dgm:pt>
    <dgm:pt modelId="{725DAC3E-6E86-40CB-82F0-0606D734FB9C}">
      <dgm:prSet custT="1"/>
      <dgm:spPr/>
      <dgm:t>
        <a:bodyPr/>
        <a:lstStyle/>
        <a:p>
          <a:r>
            <a:rPr lang="en-US" sz="1400" b="1" dirty="0" smtClean="0"/>
            <a:t>Non-Profit WHCHC</a:t>
          </a:r>
        </a:p>
        <a:p>
          <a:endParaRPr lang="en-US" sz="1400" b="1" dirty="0"/>
        </a:p>
      </dgm:t>
    </dgm:pt>
    <dgm:pt modelId="{89AA9C16-E9F0-4F52-8561-913A2C216369}" type="parTrans" cxnId="{B24F23C0-2735-4C6B-AC4D-21EEBC38F98B}">
      <dgm:prSet/>
      <dgm:spPr/>
      <dgm:t>
        <a:bodyPr/>
        <a:lstStyle/>
        <a:p>
          <a:endParaRPr lang="en-US"/>
        </a:p>
      </dgm:t>
    </dgm:pt>
    <dgm:pt modelId="{275B1F56-329D-48A3-A97F-53E6F3BB692C}" type="sibTrans" cxnId="{B24F23C0-2735-4C6B-AC4D-21EEBC38F98B}">
      <dgm:prSet/>
      <dgm:spPr/>
      <dgm:t>
        <a:bodyPr/>
        <a:lstStyle/>
        <a:p>
          <a:endParaRPr lang="en-US"/>
        </a:p>
      </dgm:t>
    </dgm:pt>
    <dgm:pt modelId="{90782967-7DFB-412B-9CE0-8C37F8F8FD38}" type="pres">
      <dgm:prSet presAssocID="{95D0952B-315C-4A25-B62F-6CD509BC8E86}" presName="Name0" presStyleCnt="0">
        <dgm:presLayoutVars>
          <dgm:dir/>
          <dgm:resizeHandles val="exact"/>
        </dgm:presLayoutVars>
      </dgm:prSet>
      <dgm:spPr/>
      <dgm:t>
        <a:bodyPr/>
        <a:lstStyle/>
        <a:p>
          <a:endParaRPr lang="en-US"/>
        </a:p>
      </dgm:t>
    </dgm:pt>
    <dgm:pt modelId="{931B0ED2-1431-4FA2-89E6-23C52B6D76A5}" type="pres">
      <dgm:prSet presAssocID="{F2C8FC7C-2E12-4B29-8A57-3CC28887225B}" presName="compNode" presStyleCnt="0"/>
      <dgm:spPr/>
    </dgm:pt>
    <dgm:pt modelId="{15C2A6F1-EA1A-4751-91B6-E6B1B93354FD}" type="pres">
      <dgm:prSet presAssocID="{F2C8FC7C-2E12-4B29-8A57-3CC28887225B}" presName="pictRect" presStyleLbl="node1" presStyleIdx="0" presStyleCnt="8" custLinFactNeighborX="4968" custLinFactNeighborY="7049"/>
      <dgm:spPr>
        <a:blipFill rotWithShape="1">
          <a:blip xmlns:r="http://schemas.openxmlformats.org/officeDocument/2006/relationships" r:embed="rId1"/>
          <a:stretch>
            <a:fillRect/>
          </a:stretch>
        </a:blipFill>
      </dgm:spPr>
      <dgm:t>
        <a:bodyPr/>
        <a:lstStyle/>
        <a:p>
          <a:endParaRPr lang="en-US"/>
        </a:p>
      </dgm:t>
    </dgm:pt>
    <dgm:pt modelId="{DABA0613-6DD1-440C-834B-F946244B2601}" type="pres">
      <dgm:prSet presAssocID="{F2C8FC7C-2E12-4B29-8A57-3CC28887225B}" presName="textRect" presStyleLbl="revTx" presStyleIdx="0" presStyleCnt="8" custLinFactNeighborX="10684" custLinFactNeighborY="6226">
        <dgm:presLayoutVars>
          <dgm:bulletEnabled val="1"/>
        </dgm:presLayoutVars>
      </dgm:prSet>
      <dgm:spPr/>
      <dgm:t>
        <a:bodyPr/>
        <a:lstStyle/>
        <a:p>
          <a:endParaRPr lang="en-US"/>
        </a:p>
      </dgm:t>
    </dgm:pt>
    <dgm:pt modelId="{C51600D1-76BF-45CB-AFB1-BE8B2B9C1FBD}" type="pres">
      <dgm:prSet presAssocID="{A788A1A7-C9D9-406C-B186-9A5E6CD5D160}" presName="sibTrans" presStyleLbl="sibTrans2D1" presStyleIdx="0" presStyleCnt="0"/>
      <dgm:spPr/>
      <dgm:t>
        <a:bodyPr/>
        <a:lstStyle/>
        <a:p>
          <a:endParaRPr lang="en-US"/>
        </a:p>
      </dgm:t>
    </dgm:pt>
    <dgm:pt modelId="{F5C1504E-FEFA-47C2-8986-3690A2BA0033}" type="pres">
      <dgm:prSet presAssocID="{DCE9BE41-5B04-49B7-BE67-2559B9320E25}" presName="compNode" presStyleCnt="0"/>
      <dgm:spPr/>
    </dgm:pt>
    <dgm:pt modelId="{A3C3C44E-4D92-4205-B0F6-92AA34F843BF}" type="pres">
      <dgm:prSet presAssocID="{DCE9BE41-5B04-49B7-BE67-2559B9320E25}" presName="pictRect" presStyleLbl="node1" presStyleIdx="1" presStyleCnt="8"/>
      <dgm:spPr>
        <a:blipFill rotWithShape="1">
          <a:blip xmlns:r="http://schemas.openxmlformats.org/officeDocument/2006/relationships" r:embed="rId2"/>
          <a:stretch>
            <a:fillRect/>
          </a:stretch>
        </a:blipFill>
        <a:effectLst>
          <a:innerShdw blurRad="63500" dist="50800" dir="13500000">
            <a:prstClr val="black">
              <a:alpha val="50000"/>
            </a:prstClr>
          </a:innerShdw>
        </a:effectLst>
      </dgm:spPr>
      <dgm:t>
        <a:bodyPr/>
        <a:lstStyle/>
        <a:p>
          <a:endParaRPr lang="en-US"/>
        </a:p>
      </dgm:t>
    </dgm:pt>
    <dgm:pt modelId="{6BDBE537-7C35-4FFF-8AB6-6644BFC4B68B}" type="pres">
      <dgm:prSet presAssocID="{DCE9BE41-5B04-49B7-BE67-2559B9320E25}" presName="textRect" presStyleLbl="revTx" presStyleIdx="1" presStyleCnt="8" custScaleX="121157" custLinFactNeighborX="-529" custLinFactNeighborY="8420">
        <dgm:presLayoutVars>
          <dgm:bulletEnabled val="1"/>
        </dgm:presLayoutVars>
      </dgm:prSet>
      <dgm:spPr/>
      <dgm:t>
        <a:bodyPr/>
        <a:lstStyle/>
        <a:p>
          <a:endParaRPr lang="en-US"/>
        </a:p>
      </dgm:t>
    </dgm:pt>
    <dgm:pt modelId="{81F93454-AEDD-48FF-B5C7-B09A07C2C08B}" type="pres">
      <dgm:prSet presAssocID="{C877032E-9A8B-4929-B64B-9C6E3801302F}" presName="sibTrans" presStyleLbl="sibTrans2D1" presStyleIdx="0" presStyleCnt="0"/>
      <dgm:spPr/>
      <dgm:t>
        <a:bodyPr/>
        <a:lstStyle/>
        <a:p>
          <a:endParaRPr lang="en-US"/>
        </a:p>
      </dgm:t>
    </dgm:pt>
    <dgm:pt modelId="{F21C09FB-29F6-43D7-B374-9DCB39EFE471}" type="pres">
      <dgm:prSet presAssocID="{FA5DF8F7-65D4-4A21-90A7-BE867BFD27AF}" presName="compNode" presStyleCnt="0"/>
      <dgm:spPr/>
    </dgm:pt>
    <dgm:pt modelId="{53E6B1B0-40BB-4E6C-A3FA-133205DBA3D6}" type="pres">
      <dgm:prSet presAssocID="{FA5DF8F7-65D4-4A21-90A7-BE867BFD27AF}" presName="pictRect" presStyleLbl="node1" presStyleIdx="2" presStyleCnt="8" custLinFactNeighborX="-5989"/>
      <dgm:spPr>
        <a:blipFill rotWithShape="1">
          <a:blip xmlns:r="http://schemas.openxmlformats.org/officeDocument/2006/relationships" r:embed="rId2"/>
          <a:stretch>
            <a:fillRect/>
          </a:stretch>
        </a:blipFill>
      </dgm:spPr>
      <dgm:t>
        <a:bodyPr/>
        <a:lstStyle/>
        <a:p>
          <a:endParaRPr lang="en-US"/>
        </a:p>
      </dgm:t>
    </dgm:pt>
    <dgm:pt modelId="{81CE7D98-64D4-417A-829B-47CCF0021BB7}" type="pres">
      <dgm:prSet presAssocID="{FA5DF8F7-65D4-4A21-90A7-BE867BFD27AF}" presName="textRect" presStyleLbl="revTx" presStyleIdx="2" presStyleCnt="8" custLinFactNeighborX="-4380" custLinFactNeighborY="7772">
        <dgm:presLayoutVars>
          <dgm:bulletEnabled val="1"/>
        </dgm:presLayoutVars>
      </dgm:prSet>
      <dgm:spPr/>
      <dgm:t>
        <a:bodyPr/>
        <a:lstStyle/>
        <a:p>
          <a:endParaRPr lang="en-US"/>
        </a:p>
      </dgm:t>
    </dgm:pt>
    <dgm:pt modelId="{A49EFDC1-D62E-4CBC-9BB8-F178C5B9084A}" type="pres">
      <dgm:prSet presAssocID="{3AB179DF-F646-4521-A964-FCAE5A4B7B78}" presName="sibTrans" presStyleLbl="sibTrans2D1" presStyleIdx="0" presStyleCnt="0"/>
      <dgm:spPr/>
      <dgm:t>
        <a:bodyPr/>
        <a:lstStyle/>
        <a:p>
          <a:endParaRPr lang="en-US"/>
        </a:p>
      </dgm:t>
    </dgm:pt>
    <dgm:pt modelId="{D8ED5B03-5CA6-4769-802A-958C89CFDED3}" type="pres">
      <dgm:prSet presAssocID="{FEBA8290-A076-401D-92E3-231C65DE59B2}" presName="compNode" presStyleCnt="0"/>
      <dgm:spPr/>
    </dgm:pt>
    <dgm:pt modelId="{3171CDA0-7C56-4B0E-A88E-8E704CDB5A51}" type="pres">
      <dgm:prSet presAssocID="{FEBA8290-A076-401D-92E3-231C65DE59B2}" presName="pictRect" presStyleLbl="node1" presStyleIdx="3" presStyleCnt="8" custLinFactNeighborX="-7922" custLinFactNeighborY="-5083"/>
      <dgm:spPr>
        <a:blipFill rotWithShape="1">
          <a:blip xmlns:r="http://schemas.openxmlformats.org/officeDocument/2006/relationships" r:embed="rId2"/>
          <a:stretch>
            <a:fillRect/>
          </a:stretch>
        </a:blipFill>
      </dgm:spPr>
      <dgm:t>
        <a:bodyPr/>
        <a:lstStyle/>
        <a:p>
          <a:endParaRPr lang="en-US"/>
        </a:p>
      </dgm:t>
    </dgm:pt>
    <dgm:pt modelId="{0997DC19-28EA-4EE5-9540-BB74D111F13A}" type="pres">
      <dgm:prSet presAssocID="{FEBA8290-A076-401D-92E3-231C65DE59B2}" presName="textRect" presStyleLbl="revTx" presStyleIdx="3" presStyleCnt="8" custScaleX="108952" custScaleY="65030" custLinFactNeighborX="-3421" custLinFactNeighborY="-2216">
        <dgm:presLayoutVars>
          <dgm:bulletEnabled val="1"/>
        </dgm:presLayoutVars>
      </dgm:prSet>
      <dgm:spPr/>
      <dgm:t>
        <a:bodyPr/>
        <a:lstStyle/>
        <a:p>
          <a:endParaRPr lang="en-US"/>
        </a:p>
      </dgm:t>
    </dgm:pt>
    <dgm:pt modelId="{078DF156-D737-4A9F-B203-2E848BFB1904}" type="pres">
      <dgm:prSet presAssocID="{CAF43E63-CABD-4768-A9E3-E2DCB511325C}" presName="sibTrans" presStyleLbl="sibTrans2D1" presStyleIdx="0" presStyleCnt="0"/>
      <dgm:spPr/>
      <dgm:t>
        <a:bodyPr/>
        <a:lstStyle/>
        <a:p>
          <a:endParaRPr lang="en-US"/>
        </a:p>
      </dgm:t>
    </dgm:pt>
    <dgm:pt modelId="{529BC335-9F5A-4A98-8C99-B2214083C1DD}" type="pres">
      <dgm:prSet presAssocID="{764C5643-71CF-4E51-A58B-2D39F8B893EF}" presName="compNode" presStyleCnt="0"/>
      <dgm:spPr/>
    </dgm:pt>
    <dgm:pt modelId="{875B6925-24C5-4DCD-9A2A-54573E2958E9}" type="pres">
      <dgm:prSet presAssocID="{764C5643-71CF-4E51-A58B-2D39F8B893EF}" presName="pictRect" presStyleLbl="node1" presStyleIdx="4" presStyleCnt="8" custLinFactNeighborX="-4971" custLinFactNeighborY="-655"/>
      <dgm:spPr>
        <a:blipFill rotWithShape="1">
          <a:blip xmlns:r="http://schemas.openxmlformats.org/officeDocument/2006/relationships" r:embed="rId3"/>
          <a:stretch>
            <a:fillRect/>
          </a:stretch>
        </a:blipFill>
      </dgm:spPr>
      <dgm:t>
        <a:bodyPr/>
        <a:lstStyle/>
        <a:p>
          <a:endParaRPr lang="en-US"/>
        </a:p>
      </dgm:t>
    </dgm:pt>
    <dgm:pt modelId="{B547A315-D643-4923-AE60-397DF700075A}" type="pres">
      <dgm:prSet presAssocID="{764C5643-71CF-4E51-A58B-2D39F8B893EF}" presName="textRect" presStyleLbl="revTx" presStyleIdx="4" presStyleCnt="8" custScaleY="80005">
        <dgm:presLayoutVars>
          <dgm:bulletEnabled val="1"/>
        </dgm:presLayoutVars>
      </dgm:prSet>
      <dgm:spPr/>
      <dgm:t>
        <a:bodyPr/>
        <a:lstStyle/>
        <a:p>
          <a:endParaRPr lang="en-US"/>
        </a:p>
      </dgm:t>
    </dgm:pt>
    <dgm:pt modelId="{277170E9-C5DB-4494-B0ED-CC82F2280C15}" type="pres">
      <dgm:prSet presAssocID="{862222A2-1F34-4101-88A7-A89DD83FAB92}" presName="sibTrans" presStyleLbl="sibTrans2D1" presStyleIdx="0" presStyleCnt="0"/>
      <dgm:spPr/>
      <dgm:t>
        <a:bodyPr/>
        <a:lstStyle/>
        <a:p>
          <a:endParaRPr lang="en-US"/>
        </a:p>
      </dgm:t>
    </dgm:pt>
    <dgm:pt modelId="{AB29C052-0F44-4E40-81EE-0BDDBC2B4F53}" type="pres">
      <dgm:prSet presAssocID="{28B74CE7-952F-4734-A298-CDAC2533256E}" presName="compNode" presStyleCnt="0"/>
      <dgm:spPr/>
    </dgm:pt>
    <dgm:pt modelId="{F21A2B2E-9FFC-4ABE-968C-FAA5177D3D01}" type="pres">
      <dgm:prSet presAssocID="{28B74CE7-952F-4734-A298-CDAC2533256E}" presName="pictRect" presStyleLbl="node1" presStyleIdx="5" presStyleCnt="8" custLinFactNeighborX="2687"/>
      <dgm:spPr>
        <a:blipFill rotWithShape="1">
          <a:blip xmlns:r="http://schemas.openxmlformats.org/officeDocument/2006/relationships" r:embed="rId4"/>
          <a:stretch>
            <a:fillRect/>
          </a:stretch>
        </a:blipFill>
      </dgm:spPr>
      <dgm:t>
        <a:bodyPr/>
        <a:lstStyle/>
        <a:p>
          <a:endParaRPr lang="en-US"/>
        </a:p>
      </dgm:t>
    </dgm:pt>
    <dgm:pt modelId="{FF2B395C-5B3E-4733-BA21-5D5CFF65A1A9}" type="pres">
      <dgm:prSet presAssocID="{28B74CE7-952F-4734-A298-CDAC2533256E}" presName="textRect" presStyleLbl="revTx" presStyleIdx="5" presStyleCnt="8" custScaleY="81082">
        <dgm:presLayoutVars>
          <dgm:bulletEnabled val="1"/>
        </dgm:presLayoutVars>
      </dgm:prSet>
      <dgm:spPr/>
      <dgm:t>
        <a:bodyPr/>
        <a:lstStyle/>
        <a:p>
          <a:endParaRPr lang="en-US"/>
        </a:p>
      </dgm:t>
    </dgm:pt>
    <dgm:pt modelId="{E98AEBB1-5B78-4232-B745-C591EDAF2AA0}" type="pres">
      <dgm:prSet presAssocID="{95D4BC96-A6B6-4B7C-B2C2-723FEAAED9E2}" presName="sibTrans" presStyleLbl="sibTrans2D1" presStyleIdx="0" presStyleCnt="0"/>
      <dgm:spPr/>
      <dgm:t>
        <a:bodyPr/>
        <a:lstStyle/>
        <a:p>
          <a:endParaRPr lang="en-US"/>
        </a:p>
      </dgm:t>
    </dgm:pt>
    <dgm:pt modelId="{F8033466-DD33-4E69-9F8D-34A82034A2DC}" type="pres">
      <dgm:prSet presAssocID="{C8068F8E-B960-4E73-8A5F-E572B4A8F4B4}" presName="compNode" presStyleCnt="0"/>
      <dgm:spPr/>
    </dgm:pt>
    <dgm:pt modelId="{6BB67A37-AE01-446D-8E5F-E318418CF2BA}" type="pres">
      <dgm:prSet presAssocID="{C8068F8E-B960-4E73-8A5F-E572B4A8F4B4}" presName="pictRect" presStyleLbl="node1" presStyleIdx="6" presStyleCnt="8" custLinFactNeighborX="5229" custLinFactNeighborY="2037"/>
      <dgm:spPr>
        <a:blipFill rotWithShape="1">
          <a:blip xmlns:r="http://schemas.openxmlformats.org/officeDocument/2006/relationships" r:embed="rId1"/>
          <a:stretch>
            <a:fillRect/>
          </a:stretch>
        </a:blipFill>
      </dgm:spPr>
      <dgm:t>
        <a:bodyPr/>
        <a:lstStyle/>
        <a:p>
          <a:endParaRPr lang="en-US"/>
        </a:p>
      </dgm:t>
    </dgm:pt>
    <dgm:pt modelId="{C35EB0E3-7C21-445C-8458-F8E4FE8926D0}" type="pres">
      <dgm:prSet presAssocID="{C8068F8E-B960-4E73-8A5F-E572B4A8F4B4}" presName="textRect" presStyleLbl="revTx" presStyleIdx="6" presStyleCnt="8" custScaleX="86172">
        <dgm:presLayoutVars>
          <dgm:bulletEnabled val="1"/>
        </dgm:presLayoutVars>
      </dgm:prSet>
      <dgm:spPr/>
      <dgm:t>
        <a:bodyPr/>
        <a:lstStyle/>
        <a:p>
          <a:endParaRPr lang="en-US"/>
        </a:p>
      </dgm:t>
    </dgm:pt>
    <dgm:pt modelId="{9020CC5A-E39B-4531-8354-A86DF426AE51}" type="pres">
      <dgm:prSet presAssocID="{BEEE7DAD-5C7F-4DEF-9436-C16D92160552}" presName="sibTrans" presStyleLbl="sibTrans2D1" presStyleIdx="0" presStyleCnt="0"/>
      <dgm:spPr/>
      <dgm:t>
        <a:bodyPr/>
        <a:lstStyle/>
        <a:p>
          <a:endParaRPr lang="en-US"/>
        </a:p>
      </dgm:t>
    </dgm:pt>
    <dgm:pt modelId="{F1C03B5A-EB9F-4C9B-A3D6-83661CEB6FCA}" type="pres">
      <dgm:prSet presAssocID="{725DAC3E-6E86-40CB-82F0-0606D734FB9C}" presName="compNode" presStyleCnt="0"/>
      <dgm:spPr/>
    </dgm:pt>
    <dgm:pt modelId="{6B0A87D6-805E-4D52-AB6C-AE30FFD0E1C3}" type="pres">
      <dgm:prSet presAssocID="{725DAC3E-6E86-40CB-82F0-0606D734FB9C}" presName="pictRect" presStyleLbl="node1" presStyleIdx="7" presStyleCnt="8" custLinFactNeighborX="2656" custLinFactNeighborY="2037"/>
      <dgm:spPr>
        <a:blipFill rotWithShape="1">
          <a:blip xmlns:r="http://schemas.openxmlformats.org/officeDocument/2006/relationships" r:embed="rId1"/>
          <a:stretch>
            <a:fillRect/>
          </a:stretch>
        </a:blipFill>
      </dgm:spPr>
      <dgm:t>
        <a:bodyPr/>
        <a:lstStyle/>
        <a:p>
          <a:endParaRPr lang="en-US"/>
        </a:p>
      </dgm:t>
    </dgm:pt>
    <dgm:pt modelId="{B4AD2DAB-8B74-42F2-9585-A52733E75932}" type="pres">
      <dgm:prSet presAssocID="{725DAC3E-6E86-40CB-82F0-0606D734FB9C}" presName="textRect" presStyleLbl="revTx" presStyleIdx="7" presStyleCnt="8">
        <dgm:presLayoutVars>
          <dgm:bulletEnabled val="1"/>
        </dgm:presLayoutVars>
      </dgm:prSet>
      <dgm:spPr/>
      <dgm:t>
        <a:bodyPr/>
        <a:lstStyle/>
        <a:p>
          <a:endParaRPr lang="en-US"/>
        </a:p>
      </dgm:t>
    </dgm:pt>
  </dgm:ptLst>
  <dgm:cxnLst>
    <dgm:cxn modelId="{07E17B5F-BE3A-4592-8B61-AA67C46D4902}" type="presOf" srcId="{F2C8FC7C-2E12-4B29-8A57-3CC28887225B}" destId="{DABA0613-6DD1-440C-834B-F946244B2601}" srcOrd="0" destOrd="0" presId="urn:microsoft.com/office/officeart/2005/8/layout/pList1"/>
    <dgm:cxn modelId="{DD3F36E0-49EA-4C2B-B65E-80DEB1C604FD}" type="presOf" srcId="{764C5643-71CF-4E51-A58B-2D39F8B893EF}" destId="{B547A315-D643-4923-AE60-397DF700075A}" srcOrd="0" destOrd="0" presId="urn:microsoft.com/office/officeart/2005/8/layout/pList1"/>
    <dgm:cxn modelId="{F58179E3-A176-4D6C-8839-9D2E4BE55626}" type="presOf" srcId="{FEBA8290-A076-401D-92E3-231C65DE59B2}" destId="{0997DC19-28EA-4EE5-9540-BB74D111F13A}" srcOrd="0" destOrd="0" presId="urn:microsoft.com/office/officeart/2005/8/layout/pList1"/>
    <dgm:cxn modelId="{4A2BAA8C-8461-4C7D-9076-01FD04889084}" type="presOf" srcId="{28B74CE7-952F-4734-A298-CDAC2533256E}" destId="{FF2B395C-5B3E-4733-BA21-5D5CFF65A1A9}" srcOrd="0" destOrd="0" presId="urn:microsoft.com/office/officeart/2005/8/layout/pList1"/>
    <dgm:cxn modelId="{B683D593-D5C6-4C40-9B79-EDEC271930B0}" type="presOf" srcId="{3AB179DF-F646-4521-A964-FCAE5A4B7B78}" destId="{A49EFDC1-D62E-4CBC-9BB8-F178C5B9084A}" srcOrd="0" destOrd="0" presId="urn:microsoft.com/office/officeart/2005/8/layout/pList1"/>
    <dgm:cxn modelId="{D4AA867E-65DE-47B4-91E9-E0E7C5E121C6}" srcId="{95D0952B-315C-4A25-B62F-6CD509BC8E86}" destId="{28B74CE7-952F-4734-A298-CDAC2533256E}" srcOrd="5" destOrd="0" parTransId="{835752B6-6EBC-4FE0-87D7-D9769B142624}" sibTransId="{95D4BC96-A6B6-4B7C-B2C2-723FEAAED9E2}"/>
    <dgm:cxn modelId="{FD036C97-5732-4F5A-8E83-E4FC9A09696A}" type="presOf" srcId="{725DAC3E-6E86-40CB-82F0-0606D734FB9C}" destId="{B4AD2DAB-8B74-42F2-9585-A52733E75932}" srcOrd="0" destOrd="0" presId="urn:microsoft.com/office/officeart/2005/8/layout/pList1"/>
    <dgm:cxn modelId="{6A0BCCC5-CBA0-4ACF-AE93-63AC7F8D18F9}" type="presOf" srcId="{862222A2-1F34-4101-88A7-A89DD83FAB92}" destId="{277170E9-C5DB-4494-B0ED-CC82F2280C15}" srcOrd="0" destOrd="0" presId="urn:microsoft.com/office/officeart/2005/8/layout/pList1"/>
    <dgm:cxn modelId="{E7AFE2F4-8CFB-4EFD-8F41-0C01473F2664}" type="presOf" srcId="{A788A1A7-C9D9-406C-B186-9A5E6CD5D160}" destId="{C51600D1-76BF-45CB-AFB1-BE8B2B9C1FBD}" srcOrd="0" destOrd="0" presId="urn:microsoft.com/office/officeart/2005/8/layout/pList1"/>
    <dgm:cxn modelId="{775DAF65-4E4D-45E3-91ED-33F01DA551DA}" type="presOf" srcId="{95D4BC96-A6B6-4B7C-B2C2-723FEAAED9E2}" destId="{E98AEBB1-5B78-4232-B745-C591EDAF2AA0}" srcOrd="0" destOrd="0" presId="urn:microsoft.com/office/officeart/2005/8/layout/pList1"/>
    <dgm:cxn modelId="{B24F23C0-2735-4C6B-AC4D-21EEBC38F98B}" srcId="{95D0952B-315C-4A25-B62F-6CD509BC8E86}" destId="{725DAC3E-6E86-40CB-82F0-0606D734FB9C}" srcOrd="7" destOrd="0" parTransId="{89AA9C16-E9F0-4F52-8561-913A2C216369}" sibTransId="{275B1F56-329D-48A3-A97F-53E6F3BB692C}"/>
    <dgm:cxn modelId="{3320EBEC-8AC0-49DA-80C2-DC1EE7C95BDE}" srcId="{95D0952B-315C-4A25-B62F-6CD509BC8E86}" destId="{FEBA8290-A076-401D-92E3-231C65DE59B2}" srcOrd="3" destOrd="0" parTransId="{EA3EC4BA-16E5-4ACF-83E9-6E9FE43FE25C}" sibTransId="{CAF43E63-CABD-4768-A9E3-E2DCB511325C}"/>
    <dgm:cxn modelId="{E9796EFF-641F-4211-B193-609C8F492545}" type="presOf" srcId="{95D0952B-315C-4A25-B62F-6CD509BC8E86}" destId="{90782967-7DFB-412B-9CE0-8C37F8F8FD38}" srcOrd="0" destOrd="0" presId="urn:microsoft.com/office/officeart/2005/8/layout/pList1"/>
    <dgm:cxn modelId="{8AC89DF1-B42F-483F-8757-3AC5C1AF81BB}" type="presOf" srcId="{CAF43E63-CABD-4768-A9E3-E2DCB511325C}" destId="{078DF156-D737-4A9F-B203-2E848BFB1904}" srcOrd="0" destOrd="0" presId="urn:microsoft.com/office/officeart/2005/8/layout/pList1"/>
    <dgm:cxn modelId="{47DC6558-AC6F-459C-88D8-6F9C0CBC4B38}" type="presOf" srcId="{C8068F8E-B960-4E73-8A5F-E572B4A8F4B4}" destId="{C35EB0E3-7C21-445C-8458-F8E4FE8926D0}" srcOrd="0" destOrd="0" presId="urn:microsoft.com/office/officeart/2005/8/layout/pList1"/>
    <dgm:cxn modelId="{2665F476-62E6-4B1D-89C2-01B4C6C8C268}" srcId="{95D0952B-315C-4A25-B62F-6CD509BC8E86}" destId="{C8068F8E-B960-4E73-8A5F-E572B4A8F4B4}" srcOrd="6" destOrd="0" parTransId="{4A97191A-B88B-4BA6-BCA6-0A888767C4CE}" sibTransId="{BEEE7DAD-5C7F-4DEF-9436-C16D92160552}"/>
    <dgm:cxn modelId="{491A5C5D-A5DD-42BB-8B02-5D09CE16CE5A}" srcId="{95D0952B-315C-4A25-B62F-6CD509BC8E86}" destId="{FA5DF8F7-65D4-4A21-90A7-BE867BFD27AF}" srcOrd="2" destOrd="0" parTransId="{715E4A3D-DCE4-4EC6-A4A6-6BF85A57FEE8}" sibTransId="{3AB179DF-F646-4521-A964-FCAE5A4B7B78}"/>
    <dgm:cxn modelId="{026E2479-8552-4571-A567-73017854F95F}" srcId="{95D0952B-315C-4A25-B62F-6CD509BC8E86}" destId="{F2C8FC7C-2E12-4B29-8A57-3CC28887225B}" srcOrd="0" destOrd="0" parTransId="{E8CB83DE-95B0-4F4C-BD81-B65DE5CA5E9D}" sibTransId="{A788A1A7-C9D9-406C-B186-9A5E6CD5D160}"/>
    <dgm:cxn modelId="{FFB262B9-5F2D-4302-B53A-2C876BFDC1FE}" srcId="{95D0952B-315C-4A25-B62F-6CD509BC8E86}" destId="{DCE9BE41-5B04-49B7-BE67-2559B9320E25}" srcOrd="1" destOrd="0" parTransId="{1470C3A8-6E89-426F-A89C-DA151052CEE1}" sibTransId="{C877032E-9A8B-4929-B64B-9C6E3801302F}"/>
    <dgm:cxn modelId="{06BAAD59-AD0C-4519-827F-3F2DC859A315}" type="presOf" srcId="{BEEE7DAD-5C7F-4DEF-9436-C16D92160552}" destId="{9020CC5A-E39B-4531-8354-A86DF426AE51}" srcOrd="0" destOrd="0" presId="urn:microsoft.com/office/officeart/2005/8/layout/pList1"/>
    <dgm:cxn modelId="{BEF17458-8CE2-4E98-B3D4-8032B5B5071D}" type="presOf" srcId="{C877032E-9A8B-4929-B64B-9C6E3801302F}" destId="{81F93454-AEDD-48FF-B5C7-B09A07C2C08B}" srcOrd="0" destOrd="0" presId="urn:microsoft.com/office/officeart/2005/8/layout/pList1"/>
    <dgm:cxn modelId="{54E4BD54-D025-4475-BB78-61BB757F3B41}" type="presOf" srcId="{DCE9BE41-5B04-49B7-BE67-2559B9320E25}" destId="{6BDBE537-7C35-4FFF-8AB6-6644BFC4B68B}" srcOrd="0" destOrd="0" presId="urn:microsoft.com/office/officeart/2005/8/layout/pList1"/>
    <dgm:cxn modelId="{61BCB508-56BD-4FA1-AEBE-3979C731B9B5}" srcId="{95D0952B-315C-4A25-B62F-6CD509BC8E86}" destId="{764C5643-71CF-4E51-A58B-2D39F8B893EF}" srcOrd="4" destOrd="0" parTransId="{D6B2346F-12B6-4FAD-8D22-3E8BB34422D4}" sibTransId="{862222A2-1F34-4101-88A7-A89DD83FAB92}"/>
    <dgm:cxn modelId="{F9490FF2-B874-4283-B25F-BD6064079918}" type="presOf" srcId="{FA5DF8F7-65D4-4A21-90A7-BE867BFD27AF}" destId="{81CE7D98-64D4-417A-829B-47CCF0021BB7}" srcOrd="0" destOrd="0" presId="urn:microsoft.com/office/officeart/2005/8/layout/pList1"/>
    <dgm:cxn modelId="{3081CEAE-07EE-49FB-9572-02E560BD1C0B}" type="presParOf" srcId="{90782967-7DFB-412B-9CE0-8C37F8F8FD38}" destId="{931B0ED2-1431-4FA2-89E6-23C52B6D76A5}" srcOrd="0" destOrd="0" presId="urn:microsoft.com/office/officeart/2005/8/layout/pList1"/>
    <dgm:cxn modelId="{066766C9-522F-42CD-B44C-15A6AC9F4609}" type="presParOf" srcId="{931B0ED2-1431-4FA2-89E6-23C52B6D76A5}" destId="{15C2A6F1-EA1A-4751-91B6-E6B1B93354FD}" srcOrd="0" destOrd="0" presId="urn:microsoft.com/office/officeart/2005/8/layout/pList1"/>
    <dgm:cxn modelId="{661341EA-B5F8-4CE5-822B-FA2FDB444984}" type="presParOf" srcId="{931B0ED2-1431-4FA2-89E6-23C52B6D76A5}" destId="{DABA0613-6DD1-440C-834B-F946244B2601}" srcOrd="1" destOrd="0" presId="urn:microsoft.com/office/officeart/2005/8/layout/pList1"/>
    <dgm:cxn modelId="{DAA52A90-3E8B-4FB3-8F60-0BAA9B282EC1}" type="presParOf" srcId="{90782967-7DFB-412B-9CE0-8C37F8F8FD38}" destId="{C51600D1-76BF-45CB-AFB1-BE8B2B9C1FBD}" srcOrd="1" destOrd="0" presId="urn:microsoft.com/office/officeart/2005/8/layout/pList1"/>
    <dgm:cxn modelId="{A6350931-FBB0-4E86-A110-9F10CEBD7E64}" type="presParOf" srcId="{90782967-7DFB-412B-9CE0-8C37F8F8FD38}" destId="{F5C1504E-FEFA-47C2-8986-3690A2BA0033}" srcOrd="2" destOrd="0" presId="urn:microsoft.com/office/officeart/2005/8/layout/pList1"/>
    <dgm:cxn modelId="{11DA4BC6-C800-4CE5-B6E9-A1A7E71381F2}" type="presParOf" srcId="{F5C1504E-FEFA-47C2-8986-3690A2BA0033}" destId="{A3C3C44E-4D92-4205-B0F6-92AA34F843BF}" srcOrd="0" destOrd="0" presId="urn:microsoft.com/office/officeart/2005/8/layout/pList1"/>
    <dgm:cxn modelId="{528D51BF-83EC-46FF-B3E3-35A59AB56DF0}" type="presParOf" srcId="{F5C1504E-FEFA-47C2-8986-3690A2BA0033}" destId="{6BDBE537-7C35-4FFF-8AB6-6644BFC4B68B}" srcOrd="1" destOrd="0" presId="urn:microsoft.com/office/officeart/2005/8/layout/pList1"/>
    <dgm:cxn modelId="{6D0AD806-9E20-48AE-BDD0-93D01F5B48B0}" type="presParOf" srcId="{90782967-7DFB-412B-9CE0-8C37F8F8FD38}" destId="{81F93454-AEDD-48FF-B5C7-B09A07C2C08B}" srcOrd="3" destOrd="0" presId="urn:microsoft.com/office/officeart/2005/8/layout/pList1"/>
    <dgm:cxn modelId="{3E98FA38-D691-4D3A-AE17-A4DEFEF0FFF6}" type="presParOf" srcId="{90782967-7DFB-412B-9CE0-8C37F8F8FD38}" destId="{F21C09FB-29F6-43D7-B374-9DCB39EFE471}" srcOrd="4" destOrd="0" presId="urn:microsoft.com/office/officeart/2005/8/layout/pList1"/>
    <dgm:cxn modelId="{D15F6575-6941-41BC-958A-DC528731947F}" type="presParOf" srcId="{F21C09FB-29F6-43D7-B374-9DCB39EFE471}" destId="{53E6B1B0-40BB-4E6C-A3FA-133205DBA3D6}" srcOrd="0" destOrd="0" presId="urn:microsoft.com/office/officeart/2005/8/layout/pList1"/>
    <dgm:cxn modelId="{9365DF81-2CB9-40C4-864E-4F80BE25CDBC}" type="presParOf" srcId="{F21C09FB-29F6-43D7-B374-9DCB39EFE471}" destId="{81CE7D98-64D4-417A-829B-47CCF0021BB7}" srcOrd="1" destOrd="0" presId="urn:microsoft.com/office/officeart/2005/8/layout/pList1"/>
    <dgm:cxn modelId="{A0C4AFD0-F337-486C-8217-0D600D0B1B8A}" type="presParOf" srcId="{90782967-7DFB-412B-9CE0-8C37F8F8FD38}" destId="{A49EFDC1-D62E-4CBC-9BB8-F178C5B9084A}" srcOrd="5" destOrd="0" presId="urn:microsoft.com/office/officeart/2005/8/layout/pList1"/>
    <dgm:cxn modelId="{85F8E60C-C14A-4453-86B7-A907F3E2EA74}" type="presParOf" srcId="{90782967-7DFB-412B-9CE0-8C37F8F8FD38}" destId="{D8ED5B03-5CA6-4769-802A-958C89CFDED3}" srcOrd="6" destOrd="0" presId="urn:microsoft.com/office/officeart/2005/8/layout/pList1"/>
    <dgm:cxn modelId="{C0C98418-E49B-4AE4-BC97-27000239835E}" type="presParOf" srcId="{D8ED5B03-5CA6-4769-802A-958C89CFDED3}" destId="{3171CDA0-7C56-4B0E-A88E-8E704CDB5A51}" srcOrd="0" destOrd="0" presId="urn:microsoft.com/office/officeart/2005/8/layout/pList1"/>
    <dgm:cxn modelId="{A6BB7823-FA87-4C24-A027-6C9A04C7E0DF}" type="presParOf" srcId="{D8ED5B03-5CA6-4769-802A-958C89CFDED3}" destId="{0997DC19-28EA-4EE5-9540-BB74D111F13A}" srcOrd="1" destOrd="0" presId="urn:microsoft.com/office/officeart/2005/8/layout/pList1"/>
    <dgm:cxn modelId="{4AC0FA40-18D4-478E-A6ED-2FA87B3F87C1}" type="presParOf" srcId="{90782967-7DFB-412B-9CE0-8C37F8F8FD38}" destId="{078DF156-D737-4A9F-B203-2E848BFB1904}" srcOrd="7" destOrd="0" presId="urn:microsoft.com/office/officeart/2005/8/layout/pList1"/>
    <dgm:cxn modelId="{005664F9-802D-43E8-A68A-79EA1E92F127}" type="presParOf" srcId="{90782967-7DFB-412B-9CE0-8C37F8F8FD38}" destId="{529BC335-9F5A-4A98-8C99-B2214083C1DD}" srcOrd="8" destOrd="0" presId="urn:microsoft.com/office/officeart/2005/8/layout/pList1"/>
    <dgm:cxn modelId="{66BEBF48-5D15-484C-AEEB-1902CDF9C142}" type="presParOf" srcId="{529BC335-9F5A-4A98-8C99-B2214083C1DD}" destId="{875B6925-24C5-4DCD-9A2A-54573E2958E9}" srcOrd="0" destOrd="0" presId="urn:microsoft.com/office/officeart/2005/8/layout/pList1"/>
    <dgm:cxn modelId="{4FAB8744-910B-4D19-AB44-8ACF73F3EC3C}" type="presParOf" srcId="{529BC335-9F5A-4A98-8C99-B2214083C1DD}" destId="{B547A315-D643-4923-AE60-397DF700075A}" srcOrd="1" destOrd="0" presId="urn:microsoft.com/office/officeart/2005/8/layout/pList1"/>
    <dgm:cxn modelId="{76FA2F0E-D4FB-4FD4-B5BD-4F85ED41B8C1}" type="presParOf" srcId="{90782967-7DFB-412B-9CE0-8C37F8F8FD38}" destId="{277170E9-C5DB-4494-B0ED-CC82F2280C15}" srcOrd="9" destOrd="0" presId="urn:microsoft.com/office/officeart/2005/8/layout/pList1"/>
    <dgm:cxn modelId="{C27335D5-4171-4BFC-8A86-3A00E7833C74}" type="presParOf" srcId="{90782967-7DFB-412B-9CE0-8C37F8F8FD38}" destId="{AB29C052-0F44-4E40-81EE-0BDDBC2B4F53}" srcOrd="10" destOrd="0" presId="urn:microsoft.com/office/officeart/2005/8/layout/pList1"/>
    <dgm:cxn modelId="{792147C0-A521-43EB-B3BC-ED43FBBB4A62}" type="presParOf" srcId="{AB29C052-0F44-4E40-81EE-0BDDBC2B4F53}" destId="{F21A2B2E-9FFC-4ABE-968C-FAA5177D3D01}" srcOrd="0" destOrd="0" presId="urn:microsoft.com/office/officeart/2005/8/layout/pList1"/>
    <dgm:cxn modelId="{A21209AB-BC56-4FCA-BB33-0966D3052596}" type="presParOf" srcId="{AB29C052-0F44-4E40-81EE-0BDDBC2B4F53}" destId="{FF2B395C-5B3E-4733-BA21-5D5CFF65A1A9}" srcOrd="1" destOrd="0" presId="urn:microsoft.com/office/officeart/2005/8/layout/pList1"/>
    <dgm:cxn modelId="{7E5B1CA0-2321-45AA-9BB8-20C512EC2C6C}" type="presParOf" srcId="{90782967-7DFB-412B-9CE0-8C37F8F8FD38}" destId="{E98AEBB1-5B78-4232-B745-C591EDAF2AA0}" srcOrd="11" destOrd="0" presId="urn:microsoft.com/office/officeart/2005/8/layout/pList1"/>
    <dgm:cxn modelId="{B9E9D25C-0747-4DF0-BC52-9C49CC9EC7E1}" type="presParOf" srcId="{90782967-7DFB-412B-9CE0-8C37F8F8FD38}" destId="{F8033466-DD33-4E69-9F8D-34A82034A2DC}" srcOrd="12" destOrd="0" presId="urn:microsoft.com/office/officeart/2005/8/layout/pList1"/>
    <dgm:cxn modelId="{D6F63561-E39C-4224-B6B3-BC4FCC466A1A}" type="presParOf" srcId="{F8033466-DD33-4E69-9F8D-34A82034A2DC}" destId="{6BB67A37-AE01-446D-8E5F-E318418CF2BA}" srcOrd="0" destOrd="0" presId="urn:microsoft.com/office/officeart/2005/8/layout/pList1"/>
    <dgm:cxn modelId="{70FE6CFF-0A7E-4BB9-8773-52FE13055C0D}" type="presParOf" srcId="{F8033466-DD33-4E69-9F8D-34A82034A2DC}" destId="{C35EB0E3-7C21-445C-8458-F8E4FE8926D0}" srcOrd="1" destOrd="0" presId="urn:microsoft.com/office/officeart/2005/8/layout/pList1"/>
    <dgm:cxn modelId="{324EE965-BC26-4ACA-8622-55146709CFBC}" type="presParOf" srcId="{90782967-7DFB-412B-9CE0-8C37F8F8FD38}" destId="{9020CC5A-E39B-4531-8354-A86DF426AE51}" srcOrd="13" destOrd="0" presId="urn:microsoft.com/office/officeart/2005/8/layout/pList1"/>
    <dgm:cxn modelId="{B3063E4D-BFAE-4CF4-A284-1867D1E5E36F}" type="presParOf" srcId="{90782967-7DFB-412B-9CE0-8C37F8F8FD38}" destId="{F1C03B5A-EB9F-4C9B-A3D6-83661CEB6FCA}" srcOrd="14" destOrd="0" presId="urn:microsoft.com/office/officeart/2005/8/layout/pList1"/>
    <dgm:cxn modelId="{4CE0E4B2-C7BA-4529-A603-719C92CDF0D8}" type="presParOf" srcId="{F1C03B5A-EB9F-4C9B-A3D6-83661CEB6FCA}" destId="{6B0A87D6-805E-4D52-AB6C-AE30FFD0E1C3}" srcOrd="0" destOrd="0" presId="urn:microsoft.com/office/officeart/2005/8/layout/pList1"/>
    <dgm:cxn modelId="{149558DF-2835-4352-82A9-F8D975C66A1C}" type="presParOf" srcId="{F1C03B5A-EB9F-4C9B-A3D6-83661CEB6FCA}" destId="{B4AD2DAB-8B74-42F2-9585-A52733E7593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2A6F1-EA1A-4751-91B6-E6B1B93354FD}">
      <dsp:nvSpPr>
        <dsp:cNvPr id="0" name=""/>
        <dsp:cNvSpPr/>
      </dsp:nvSpPr>
      <dsp:spPr>
        <a:xfrm>
          <a:off x="91448" y="365757"/>
          <a:ext cx="1787418" cy="1231531"/>
        </a:xfrm>
        <a:prstGeom prst="roundRect">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BA0613-6DD1-440C-834B-F946244B2601}">
      <dsp:nvSpPr>
        <dsp:cNvPr id="0" name=""/>
        <dsp:cNvSpPr/>
      </dsp:nvSpPr>
      <dsp:spPr>
        <a:xfrm>
          <a:off x="193617" y="1551764"/>
          <a:ext cx="1787418" cy="6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Rent Stabilized	</a:t>
          </a:r>
          <a:endParaRPr lang="en-US" sz="1400" b="1" kern="1200" dirty="0"/>
        </a:p>
      </dsp:txBody>
      <dsp:txXfrm>
        <a:off x="193617" y="1551764"/>
        <a:ext cx="1787418" cy="663132"/>
      </dsp:txXfrm>
    </dsp:sp>
    <dsp:sp modelId="{A3C3C44E-4D92-4205-B0F6-92AA34F843BF}">
      <dsp:nvSpPr>
        <dsp:cNvPr id="0" name=""/>
        <dsp:cNvSpPr/>
      </dsp:nvSpPr>
      <dsp:spPr>
        <a:xfrm>
          <a:off x="2157967" y="278946"/>
          <a:ext cx="1787418" cy="1231531"/>
        </a:xfrm>
        <a:prstGeom prst="roundRect">
          <a:avLst/>
        </a:prstGeom>
        <a:blipFill rotWithShape="1">
          <a:blip xmlns:r="http://schemas.openxmlformats.org/officeDocument/2006/relationships" r:embed="rId2"/>
          <a:stretch>
            <a:fillRect/>
          </a:stretch>
        </a:blipFill>
        <a:ln>
          <a:noFill/>
        </a:ln>
        <a:effectLst>
          <a:innerShdw blurRad="63500" dist="50800" dir="13500000">
            <a:prstClr val="black">
              <a:alpha val="50000"/>
            </a:prstClr>
          </a:inn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BDBE537-7C35-4FFF-8AB6-6644BFC4B68B}">
      <dsp:nvSpPr>
        <dsp:cNvPr id="0" name=""/>
        <dsp:cNvSpPr/>
      </dsp:nvSpPr>
      <dsp:spPr>
        <a:xfrm>
          <a:off x="1959430" y="1566313"/>
          <a:ext cx="2165583" cy="6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New Construction    July 1, 1979</a:t>
          </a:r>
          <a:endParaRPr lang="en-US" sz="1400" b="1" kern="1200" dirty="0"/>
        </a:p>
      </dsp:txBody>
      <dsp:txXfrm>
        <a:off x="1959430" y="1566313"/>
        <a:ext cx="2165583" cy="663132"/>
      </dsp:txXfrm>
    </dsp:sp>
    <dsp:sp modelId="{53E6B1B0-40BB-4E6C-A3FA-133205DBA3D6}">
      <dsp:nvSpPr>
        <dsp:cNvPr id="0" name=""/>
        <dsp:cNvSpPr/>
      </dsp:nvSpPr>
      <dsp:spPr>
        <a:xfrm>
          <a:off x="4206237" y="278946"/>
          <a:ext cx="1787418" cy="1231531"/>
        </a:xfrm>
        <a:prstGeom prst="round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CE7D98-64D4-417A-829B-47CCF0021BB7}">
      <dsp:nvSpPr>
        <dsp:cNvPr id="0" name=""/>
        <dsp:cNvSpPr/>
      </dsp:nvSpPr>
      <dsp:spPr>
        <a:xfrm>
          <a:off x="4234996" y="1562016"/>
          <a:ext cx="1787418" cy="6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Single Family Home</a:t>
          </a:r>
          <a:endParaRPr lang="en-US" sz="1400" b="1" kern="1200" dirty="0"/>
        </a:p>
      </dsp:txBody>
      <dsp:txXfrm>
        <a:off x="4234996" y="1562016"/>
        <a:ext cx="1787418" cy="663132"/>
      </dsp:txXfrm>
    </dsp:sp>
    <dsp:sp modelId="{3171CDA0-7C56-4B0E-A88E-8E704CDB5A51}">
      <dsp:nvSpPr>
        <dsp:cNvPr id="0" name=""/>
        <dsp:cNvSpPr/>
      </dsp:nvSpPr>
      <dsp:spPr>
        <a:xfrm>
          <a:off x="6217927" y="274322"/>
          <a:ext cx="1787418" cy="1231531"/>
        </a:xfrm>
        <a:prstGeom prst="round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97DC19-28EA-4EE5-9540-BB74D111F13A}">
      <dsp:nvSpPr>
        <dsp:cNvPr id="0" name=""/>
        <dsp:cNvSpPr/>
      </dsp:nvSpPr>
      <dsp:spPr>
        <a:xfrm>
          <a:off x="6218374" y="1669706"/>
          <a:ext cx="1947428" cy="43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Condominium</a:t>
          </a:r>
          <a:endParaRPr lang="en-US" sz="1400" b="1" kern="1200" dirty="0"/>
        </a:p>
      </dsp:txBody>
      <dsp:txXfrm>
        <a:off x="6218374" y="1669706"/>
        <a:ext cx="1947428" cy="431235"/>
      </dsp:txXfrm>
    </dsp:sp>
    <dsp:sp modelId="{875B6925-24C5-4DCD-9A2A-54573E2958E9}">
      <dsp:nvSpPr>
        <dsp:cNvPr id="0" name=""/>
        <dsp:cNvSpPr/>
      </dsp:nvSpPr>
      <dsp:spPr>
        <a:xfrm>
          <a:off x="182884" y="2377434"/>
          <a:ext cx="1787418" cy="1231531"/>
        </a:xfrm>
        <a:prstGeom prst="roundRect">
          <a:avLst/>
        </a:prstGeom>
        <a:blipFill rotWithShape="1">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47A315-D643-4923-AE60-397DF700075A}">
      <dsp:nvSpPr>
        <dsp:cNvPr id="0" name=""/>
        <dsp:cNvSpPr/>
      </dsp:nvSpPr>
      <dsp:spPr>
        <a:xfrm>
          <a:off x="271736" y="3683329"/>
          <a:ext cx="1787418" cy="53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Section 8</a:t>
          </a:r>
          <a:endParaRPr lang="en-US" sz="1400" b="1" kern="1200" dirty="0"/>
        </a:p>
      </dsp:txBody>
      <dsp:txXfrm>
        <a:off x="271736" y="3683329"/>
        <a:ext cx="1787418" cy="530539"/>
      </dsp:txXfrm>
    </dsp:sp>
    <dsp:sp modelId="{F21A2B2E-9FFC-4ABE-968C-FAA5177D3D01}">
      <dsp:nvSpPr>
        <dsp:cNvPr id="0" name=""/>
        <dsp:cNvSpPr/>
      </dsp:nvSpPr>
      <dsp:spPr>
        <a:xfrm>
          <a:off x="2286000" y="2383715"/>
          <a:ext cx="1787418" cy="1231531"/>
        </a:xfrm>
        <a:prstGeom prst="roundRect">
          <a:avLst/>
        </a:prstGeom>
        <a:blipFill rotWithShape="1">
          <a:blip xmlns:r="http://schemas.openxmlformats.org/officeDocument/2006/relationships" r:embed="rId4"/>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2B395C-5B3E-4733-BA21-5D5CFF65A1A9}">
      <dsp:nvSpPr>
        <dsp:cNvPr id="0" name=""/>
        <dsp:cNvSpPr/>
      </dsp:nvSpPr>
      <dsp:spPr>
        <a:xfrm>
          <a:off x="2237972" y="3677972"/>
          <a:ext cx="1787418" cy="537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Inclusionary</a:t>
          </a:r>
          <a:endParaRPr lang="en-US" sz="1400" b="1" kern="1200" dirty="0"/>
        </a:p>
      </dsp:txBody>
      <dsp:txXfrm>
        <a:off x="2237972" y="3677972"/>
        <a:ext cx="1787418" cy="537681"/>
      </dsp:txXfrm>
    </dsp:sp>
    <dsp:sp modelId="{6BB67A37-AE01-446D-8E5F-E318418CF2BA}">
      <dsp:nvSpPr>
        <dsp:cNvPr id="0" name=""/>
        <dsp:cNvSpPr/>
      </dsp:nvSpPr>
      <dsp:spPr>
        <a:xfrm>
          <a:off x="4297672" y="2377438"/>
          <a:ext cx="1787418" cy="1231531"/>
        </a:xfrm>
        <a:prstGeom prst="roundRect">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5EB0E3-7C21-445C-8458-F8E4FE8926D0}">
      <dsp:nvSpPr>
        <dsp:cNvPr id="0" name=""/>
        <dsp:cNvSpPr/>
      </dsp:nvSpPr>
      <dsp:spPr>
        <a:xfrm>
          <a:off x="4327790" y="3583884"/>
          <a:ext cx="1540254" cy="6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Government HACoLA </a:t>
          </a:r>
          <a:endParaRPr lang="en-US" sz="1400" b="1" kern="1200" dirty="0"/>
        </a:p>
      </dsp:txBody>
      <dsp:txXfrm>
        <a:off x="4327790" y="3583884"/>
        <a:ext cx="1540254" cy="663132"/>
      </dsp:txXfrm>
    </dsp:sp>
    <dsp:sp modelId="{6B0A87D6-805E-4D52-AB6C-AE30FFD0E1C3}">
      <dsp:nvSpPr>
        <dsp:cNvPr id="0" name=""/>
        <dsp:cNvSpPr/>
      </dsp:nvSpPr>
      <dsp:spPr>
        <a:xfrm>
          <a:off x="6217918" y="2377438"/>
          <a:ext cx="1787418" cy="1231531"/>
        </a:xfrm>
        <a:prstGeom prst="roundRect">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AD2DAB-8B74-42F2-9585-A52733E75932}">
      <dsp:nvSpPr>
        <dsp:cNvPr id="0" name=""/>
        <dsp:cNvSpPr/>
      </dsp:nvSpPr>
      <dsp:spPr>
        <a:xfrm>
          <a:off x="6170444" y="3583884"/>
          <a:ext cx="1787418" cy="66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Non-Profit WHCHC</a:t>
          </a:r>
        </a:p>
        <a:p>
          <a:pPr lvl="0" algn="ctr" defTabSz="622300">
            <a:lnSpc>
              <a:spcPct val="90000"/>
            </a:lnSpc>
            <a:spcBef>
              <a:spcPct val="0"/>
            </a:spcBef>
            <a:spcAft>
              <a:spcPct val="35000"/>
            </a:spcAft>
          </a:pPr>
          <a:endParaRPr lang="en-US" sz="1400" b="1" kern="1200" dirty="0"/>
        </a:p>
      </dsp:txBody>
      <dsp:txXfrm>
        <a:off x="6170444" y="3583884"/>
        <a:ext cx="1787418" cy="66313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02/05/2014</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02/05/2014</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8DCA224-37D0-4F9C-BA38-0A681063DCAB}" type="slidenum">
              <a:rPr lang="en-US" smtClean="0"/>
              <a:t>‹#›</a:t>
            </a:fld>
            <a:endParaRPr lang="en-US" dirty="0"/>
          </a:p>
        </p:txBody>
      </p:sp>
    </p:spTree>
    <p:extLst>
      <p:ext uri="{BB962C8B-B14F-4D97-AF65-F5344CB8AC3E}">
        <p14:creationId xmlns:p14="http://schemas.microsoft.com/office/powerpoint/2010/main" val="5561527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02/05/2014</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02/05/2014</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EED6B74-1145-4B8F-96DA-95EE07C2B280}" type="slidenum">
              <a:rPr lang="en-US" smtClean="0"/>
              <a:t>‹#›</a:t>
            </a:fld>
            <a:endParaRPr lang="en-US" dirty="0"/>
          </a:p>
        </p:txBody>
      </p:sp>
    </p:spTree>
    <p:extLst>
      <p:ext uri="{BB962C8B-B14F-4D97-AF65-F5344CB8AC3E}">
        <p14:creationId xmlns:p14="http://schemas.microsoft.com/office/powerpoint/2010/main" val="2661503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370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600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676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270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6" name="Footer Placeholder 5"/>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7" name="Slide Number Placeholder 6"/>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8" name="Footer Placeholder 7"/>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9" name="Slide Number Placeholder 8"/>
          <p:cNvSpPr>
            <a:spLocks noGrp="1"/>
          </p:cNvSpPr>
          <p:nvPr>
            <p:ph type="sldNum" sz="quarter" idx="12"/>
          </p:nvPr>
        </p:nvSpPr>
        <p:spPr/>
        <p:txBody>
          <a:bodyPr/>
          <a:lstStyle/>
          <a:p>
            <a:fld id="{B932AE54-C7EB-4431-ADEB-1EE13A50C74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4" name="Footer Placeholder 3"/>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3" name="Footer Placeholder 2"/>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6" name="Footer Placeholder 5"/>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7" name="Slide Number Placeholder 6"/>
          <p:cNvSpPr>
            <a:spLocks noGrp="1"/>
          </p:cNvSpPr>
          <p:nvPr>
            <p:ph type="sldNum" sz="quarter" idx="12"/>
          </p:nvPr>
        </p:nvSpPr>
        <p:spPr/>
        <p:txBody>
          <a:bodyPr/>
          <a:lstStyle/>
          <a:p>
            <a:fld id="{B932AE54-C7EB-4431-ADEB-1EE13A50C74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6" name="Footer Placeholder 5"/>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7" name="Slide Number Placeholder 6"/>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932AE54-C7EB-4431-ADEB-1EE13A50C74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eho.org/"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lawestvector.org/" TargetMode="External"/><Relationship Id="rId5" Type="http://schemas.openxmlformats.org/officeDocument/2006/relationships/hyperlink" Target="http://www.lasd.org/lasdservices.html" TargetMode="External"/><Relationship Id="rId4" Type="http://schemas.openxmlformats.org/officeDocument/2006/relationships/hyperlink" Target="http://www.lacofd.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RSD@weho.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eh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Tenants 101</a:t>
            </a:r>
            <a:endParaRPr lang="en-US" dirty="0"/>
          </a:p>
        </p:txBody>
      </p:sp>
      <p:sp>
        <p:nvSpPr>
          <p:cNvPr id="3" name="Subtitle 2"/>
          <p:cNvSpPr>
            <a:spLocks noGrp="1"/>
          </p:cNvSpPr>
          <p:nvPr>
            <p:ph type="subTitle" idx="1"/>
          </p:nvPr>
        </p:nvSpPr>
        <p:spPr/>
        <p:txBody>
          <a:bodyPr/>
          <a:lstStyle/>
          <a:p>
            <a:r>
              <a:rPr lang="en-US" dirty="0" smtClean="0"/>
              <a:t>The rights and responsibilities of renters in the City of West Hollywood</a:t>
            </a:r>
            <a:endParaRPr lang="en-US" dirty="0"/>
          </a:p>
        </p:txBody>
      </p:sp>
      <p:sp>
        <p:nvSpPr>
          <p:cNvPr id="7" name="Rectangle 6"/>
          <p:cNvSpPr/>
          <p:nvPr/>
        </p:nvSpPr>
        <p:spPr>
          <a:xfrm>
            <a:off x="8458200" y="6629400"/>
            <a:ext cx="588623" cy="215444"/>
          </a:xfrm>
          <a:prstGeom prst="rect">
            <a:avLst/>
          </a:prstGeom>
        </p:spPr>
        <p:txBody>
          <a:bodyPr wrap="none">
            <a:spAutoFit/>
          </a:bodyPr>
          <a:lstStyle/>
          <a:p>
            <a:pPr lvl="0"/>
            <a:r>
              <a:rPr lang="en-US" sz="800" dirty="0" smtClean="0">
                <a:solidFill>
                  <a:prstClr val="black"/>
                </a:solidFill>
              </a:rPr>
              <a:t>2/5/2014</a:t>
            </a:r>
            <a:endParaRPr lang="en-US" sz="800" dirty="0">
              <a:solidFill>
                <a:prstClr val="black"/>
              </a:solidFill>
            </a:endParaRPr>
          </a:p>
        </p:txBody>
      </p:sp>
    </p:spTree>
    <p:extLst>
      <p:ext uri="{BB962C8B-B14F-4D97-AF65-F5344CB8AC3E}">
        <p14:creationId xmlns:p14="http://schemas.microsoft.com/office/powerpoint/2010/main" val="1171657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7413"/>
            <a:ext cx="8229600" cy="990600"/>
          </a:xfrm>
        </p:spPr>
        <p:txBody>
          <a:bodyPr/>
          <a:lstStyle/>
          <a:p>
            <a:r>
              <a:rPr lang="en-US" dirty="0" smtClean="0"/>
              <a:t>Rent Adjustment Hearings</a:t>
            </a:r>
            <a:endParaRPr lang="en-US" dirty="0"/>
          </a:p>
        </p:txBody>
      </p:sp>
      <p:sp>
        <p:nvSpPr>
          <p:cNvPr id="3" name="TextBox 2"/>
          <p:cNvSpPr txBox="1"/>
          <p:nvPr/>
        </p:nvSpPr>
        <p:spPr>
          <a:xfrm>
            <a:off x="281158" y="1263135"/>
            <a:ext cx="4572000" cy="5386090"/>
          </a:xfrm>
          <a:prstGeom prst="rect">
            <a:avLst/>
          </a:prstGeom>
          <a:noFill/>
        </p:spPr>
        <p:txBody>
          <a:bodyPr wrap="square" rtlCol="0">
            <a:spAutoFit/>
          </a:bodyPr>
          <a:lstStyle/>
          <a:p>
            <a:pPr marL="342900" indent="-342900" algn="just">
              <a:buFont typeface="Arial" pitchFamily="34" charset="0"/>
              <a:buChar char="•"/>
            </a:pPr>
            <a:r>
              <a:rPr lang="en-US" sz="2000" dirty="0" smtClean="0"/>
              <a:t>Before filing, give a written request to the landlord for the needed maintenance or restoration of housing services</a:t>
            </a:r>
          </a:p>
          <a:p>
            <a:pPr marL="171450" indent="-171450" algn="just">
              <a:buFont typeface="Arial" pitchFamily="34" charset="0"/>
              <a:buChar char="•"/>
            </a:pPr>
            <a:endParaRPr lang="en-US" sz="800" dirty="0"/>
          </a:p>
          <a:p>
            <a:pPr marL="342900" indent="-342900" algn="just">
              <a:buFont typeface="Arial" pitchFamily="34" charset="0"/>
              <a:buChar char="•"/>
            </a:pPr>
            <a:r>
              <a:rPr lang="en-US" sz="2000" dirty="0" smtClean="0"/>
              <a:t>File for hearing after 30 days, or after landlord has indicated work will not be done or services will not be restored</a:t>
            </a:r>
          </a:p>
          <a:p>
            <a:pPr marL="342900" indent="-342900" algn="just">
              <a:buFont typeface="Arial" pitchFamily="34" charset="0"/>
              <a:buChar char="•"/>
            </a:pPr>
            <a:endParaRPr lang="en-US" sz="800" dirty="0"/>
          </a:p>
          <a:p>
            <a:pPr marL="342900" indent="-342900" algn="just">
              <a:buFont typeface="Arial" pitchFamily="34" charset="0"/>
              <a:buChar char="•"/>
            </a:pPr>
            <a:r>
              <a:rPr lang="en-US" sz="2000" dirty="0" smtClean="0"/>
              <a:t>Make your case to the hearing examiner, but time period for required maintenance is presumed to have passed</a:t>
            </a:r>
          </a:p>
          <a:p>
            <a:pPr marL="342900" indent="-342900" algn="just">
              <a:buFont typeface="Arial" pitchFamily="34" charset="0"/>
              <a:buChar char="•"/>
            </a:pPr>
            <a:endParaRPr lang="en-US" sz="800" dirty="0"/>
          </a:p>
          <a:p>
            <a:pPr marL="342900" indent="-342900" algn="just">
              <a:buFont typeface="Arial" pitchFamily="34" charset="0"/>
              <a:buChar char="•"/>
            </a:pPr>
            <a:r>
              <a:rPr lang="en-US" sz="2000" dirty="0" smtClean="0"/>
              <a:t>Hearing Examiner issues written decision ordering rent reductions which remain in effect until the work is done or services restored</a:t>
            </a:r>
            <a:endParaRPr lang="en-US" sz="2000" dirty="0"/>
          </a:p>
        </p:txBody>
      </p:sp>
      <p:sp>
        <p:nvSpPr>
          <p:cNvPr id="13" name="Rectangle 12"/>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pic>
        <p:nvPicPr>
          <p:cNvPr id="14" name="Picture 13"/>
          <p:cNvPicPr/>
          <p:nvPr/>
        </p:nvPicPr>
        <p:blipFill>
          <a:blip r:embed="rId2">
            <a:duotone>
              <a:prstClr val="black"/>
              <a:srgbClr val="D9C3A5">
                <a:tint val="50000"/>
                <a:satMod val="180000"/>
              </a:srgbClr>
            </a:duotone>
          </a:blip>
          <a:stretch>
            <a:fillRect/>
          </a:stretch>
        </p:blipFill>
        <p:spPr>
          <a:xfrm>
            <a:off x="5203883" y="1544425"/>
            <a:ext cx="3670300" cy="4823510"/>
          </a:xfrm>
          <a:prstGeom prst="rect">
            <a:avLst/>
          </a:prstGeom>
        </p:spPr>
      </p:pic>
      <p:sp>
        <p:nvSpPr>
          <p:cNvPr id="7" name="TextBox 6"/>
          <p:cNvSpPr txBox="1"/>
          <p:nvPr/>
        </p:nvSpPr>
        <p:spPr>
          <a:xfrm>
            <a:off x="4853157" y="1238736"/>
            <a:ext cx="4371753" cy="338554"/>
          </a:xfrm>
          <a:prstGeom prst="rect">
            <a:avLst/>
          </a:prstGeom>
          <a:noFill/>
        </p:spPr>
        <p:txBody>
          <a:bodyPr wrap="square" rtlCol="0">
            <a:spAutoFit/>
          </a:bodyPr>
          <a:lstStyle/>
          <a:p>
            <a:pPr algn="ctr"/>
            <a:r>
              <a:rPr lang="en-US" sz="800" b="1" u="sng" dirty="0" smtClean="0">
                <a:latin typeface="Arial" panose="020B0604020202020204" pitchFamily="34" charset="0"/>
                <a:cs typeface="Arial" panose="020B0604020202020204" pitchFamily="34" charset="0"/>
              </a:rPr>
              <a:t>Form 88</a:t>
            </a:r>
          </a:p>
          <a:p>
            <a:pPr algn="ctr"/>
            <a:r>
              <a:rPr lang="en-US" sz="800" b="1" dirty="0" smtClean="0">
                <a:latin typeface="Arial" panose="020B0604020202020204" pitchFamily="34" charset="0"/>
                <a:cs typeface="Arial" panose="020B0604020202020204" pitchFamily="34" charset="0"/>
              </a:rPr>
              <a:t>Request  For Maintenance/Restore Housing Services/Correct Code Violations</a:t>
            </a:r>
            <a:endParaRPr lang="en-US" sz="800" b="1"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B932AE54-C7EB-4431-ADEB-1EE13A50C741}" type="slidenum">
              <a:rPr lang="en-US" smtClean="0"/>
              <a:t>10</a:t>
            </a:fld>
            <a:endParaRPr lang="en-US" dirty="0"/>
          </a:p>
        </p:txBody>
      </p:sp>
      <p:sp>
        <p:nvSpPr>
          <p:cNvPr id="16"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124762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Landlord’s Right to Enter Unit</a:t>
            </a:r>
            <a:endParaRPr lang="en-US" dirty="0"/>
          </a:p>
        </p:txBody>
      </p:sp>
      <p:sp>
        <p:nvSpPr>
          <p:cNvPr id="3" name="Content Placeholder 2"/>
          <p:cNvSpPr>
            <a:spLocks noGrp="1"/>
          </p:cNvSpPr>
          <p:nvPr>
            <p:ph idx="1"/>
          </p:nvPr>
        </p:nvSpPr>
        <p:spPr>
          <a:xfrm>
            <a:off x="515722" y="1447800"/>
            <a:ext cx="8229600" cy="4876800"/>
          </a:xfrm>
        </p:spPr>
        <p:txBody>
          <a:bodyPr>
            <a:normAutofit/>
          </a:bodyPr>
          <a:lstStyle/>
          <a:p>
            <a:pPr algn="just"/>
            <a:r>
              <a:rPr lang="en-US" sz="2000" dirty="0" smtClean="0"/>
              <a:t>Governed by California Civil Code §1954</a:t>
            </a:r>
          </a:p>
          <a:p>
            <a:pPr algn="just"/>
            <a:endParaRPr lang="en-US" sz="800" dirty="0" smtClean="0"/>
          </a:p>
          <a:p>
            <a:pPr algn="just"/>
            <a:r>
              <a:rPr lang="en-US" sz="2000" dirty="0" smtClean="0"/>
              <a:t>Reasons for entry:</a:t>
            </a:r>
          </a:p>
          <a:p>
            <a:pPr lvl="1" algn="just">
              <a:buFont typeface="Wingdings" pitchFamily="2" charset="2"/>
              <a:buChar char="ü"/>
            </a:pPr>
            <a:r>
              <a:rPr lang="en-US" dirty="0" smtClean="0"/>
              <a:t> 1) emergency; </a:t>
            </a:r>
          </a:p>
          <a:p>
            <a:pPr lvl="1" algn="just">
              <a:buFont typeface="Wingdings" pitchFamily="2" charset="2"/>
              <a:buChar char="ü"/>
            </a:pPr>
            <a:r>
              <a:rPr lang="en-US" dirty="0"/>
              <a:t> </a:t>
            </a:r>
            <a:r>
              <a:rPr lang="en-US" dirty="0" smtClean="0"/>
              <a:t>2) to make necessary or agreed upon repairs;</a:t>
            </a:r>
          </a:p>
          <a:p>
            <a:pPr lvl="1" algn="just">
              <a:buFont typeface="Wingdings" pitchFamily="2" charset="2"/>
              <a:buChar char="ü"/>
            </a:pPr>
            <a:r>
              <a:rPr lang="en-US" dirty="0" smtClean="0"/>
              <a:t> 3) to show the unit to prospective tenants or buyers;</a:t>
            </a:r>
          </a:p>
          <a:p>
            <a:pPr lvl="1" algn="just">
              <a:buFont typeface="Wingdings" pitchFamily="2" charset="2"/>
              <a:buChar char="ü"/>
            </a:pPr>
            <a:r>
              <a:rPr lang="en-US" dirty="0" smtClean="0"/>
              <a:t> 4) to conduct initial inspection before tenant moves out</a:t>
            </a:r>
          </a:p>
          <a:p>
            <a:pPr lvl="1" algn="just">
              <a:buFont typeface="Wingdings" pitchFamily="2" charset="2"/>
              <a:buChar char="ü"/>
            </a:pPr>
            <a:r>
              <a:rPr lang="en-US" dirty="0" smtClean="0"/>
              <a:t> 5) when tenant has moved or abandoned unit</a:t>
            </a:r>
          </a:p>
          <a:p>
            <a:pPr lvl="1" algn="just">
              <a:buFont typeface="Wingdings" pitchFamily="2" charset="2"/>
              <a:buChar char="ü"/>
            </a:pPr>
            <a:endParaRPr lang="en-US" sz="800" dirty="0" smtClean="0"/>
          </a:p>
          <a:p>
            <a:pPr marL="342900" lvl="1" indent="-342900" algn="just"/>
            <a:r>
              <a:rPr lang="en-US" dirty="0" smtClean="0"/>
              <a:t>Landlord must give “reasonable” written notice before entry, except when unit is for sale. Typically 24 hours is considered reasonable.</a:t>
            </a:r>
          </a:p>
          <a:p>
            <a:pPr marL="342900" lvl="1" indent="-342900" algn="just"/>
            <a:endParaRPr lang="en-US" sz="800" dirty="0" smtClean="0"/>
          </a:p>
          <a:p>
            <a:pPr marL="342900" lvl="1" indent="-342900" algn="just"/>
            <a:r>
              <a:rPr lang="en-US" dirty="0" smtClean="0"/>
              <a:t>Landlord does not need tenant’s permission.  Landlord is informing tenant of the planned entry. Entry must take place during “normal business hours” which can include weekends if the lease says so.</a:t>
            </a:r>
            <a:endParaRPr lang="en-US" dirty="0"/>
          </a:p>
        </p:txBody>
      </p:sp>
      <p:sp>
        <p:nvSpPr>
          <p:cNvPr id="12" name="Rectangle 11"/>
          <p:cNvSpPr/>
          <p:nvPr/>
        </p:nvSpPr>
        <p:spPr>
          <a:xfrm>
            <a:off x="8458200" y="6629400"/>
            <a:ext cx="588623" cy="338554"/>
          </a:xfrm>
          <a:prstGeom prst="rect">
            <a:avLst/>
          </a:prstGeom>
        </p:spPr>
        <p:txBody>
          <a:bodyPr wrap="none">
            <a:spAutoFit/>
          </a:bodyPr>
          <a:lstStyle/>
          <a:p>
            <a:r>
              <a:rPr lang="en-US" sz="800" dirty="0">
                <a:solidFill>
                  <a:prstClr val="black"/>
                </a:solidFill>
              </a:rPr>
              <a:t>2/5/2014</a:t>
            </a:r>
          </a:p>
          <a:p>
            <a:pPr lvl="0"/>
            <a:endParaRPr lang="en-US" sz="800" dirty="0">
              <a:solidFill>
                <a:prstClr val="black"/>
              </a:solidFill>
            </a:endParaRPr>
          </a:p>
        </p:txBody>
      </p:sp>
      <p:sp>
        <p:nvSpPr>
          <p:cNvPr id="5" name="Slide Number Placeholder 4"/>
          <p:cNvSpPr>
            <a:spLocks noGrp="1"/>
          </p:cNvSpPr>
          <p:nvPr>
            <p:ph type="sldNum" sz="quarter" idx="12"/>
          </p:nvPr>
        </p:nvSpPr>
        <p:spPr/>
        <p:txBody>
          <a:bodyPr/>
          <a:lstStyle/>
          <a:p>
            <a:fld id="{B932AE54-C7EB-4431-ADEB-1EE13A50C741}" type="slidenum">
              <a:rPr lang="en-US" smtClean="0"/>
              <a:t>11</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1224943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Roommates &amp; Additional Residents</a:t>
            </a:r>
            <a:endParaRPr lang="en-US" dirty="0"/>
          </a:p>
        </p:txBody>
      </p:sp>
      <p:sp>
        <p:nvSpPr>
          <p:cNvPr id="3" name="Content Placeholder 2"/>
          <p:cNvSpPr>
            <a:spLocks noGrp="1"/>
          </p:cNvSpPr>
          <p:nvPr>
            <p:ph idx="1"/>
          </p:nvPr>
        </p:nvSpPr>
        <p:spPr>
          <a:xfrm>
            <a:off x="457200" y="1447800"/>
            <a:ext cx="8229600" cy="4572000"/>
          </a:xfrm>
        </p:spPr>
        <p:txBody>
          <a:bodyPr>
            <a:normAutofit/>
          </a:bodyPr>
          <a:lstStyle/>
          <a:p>
            <a:pPr algn="just"/>
            <a:r>
              <a:rPr lang="en-US" sz="2000" dirty="0" smtClean="0"/>
              <a:t>Lease restrictions regarding the number of occupants are enforceable, except one additional person who is a close family member, spouse or registered domestic partner may move in.</a:t>
            </a:r>
          </a:p>
          <a:p>
            <a:pPr algn="just"/>
            <a:endParaRPr lang="en-US" sz="800" dirty="0" smtClean="0"/>
          </a:p>
          <a:p>
            <a:pPr algn="just"/>
            <a:r>
              <a:rPr lang="en-US" sz="2000" dirty="0" smtClean="0"/>
              <a:t>No additional rent is allowed for an additional person</a:t>
            </a:r>
          </a:p>
          <a:p>
            <a:pPr algn="just"/>
            <a:endParaRPr lang="en-US" sz="800" dirty="0" smtClean="0"/>
          </a:p>
          <a:p>
            <a:pPr algn="just"/>
            <a:r>
              <a:rPr lang="en-US" sz="2000" dirty="0" smtClean="0"/>
              <a:t>Tenants may get a replacement roommate when someone moves out and someone stays.  Landlord may require replacement tenant to meet certain standards, but may not unreasonably withhold consent.</a:t>
            </a:r>
          </a:p>
          <a:p>
            <a:pPr algn="just"/>
            <a:endParaRPr lang="en-US" sz="800" dirty="0" smtClean="0"/>
          </a:p>
          <a:p>
            <a:pPr algn="just"/>
            <a:r>
              <a:rPr lang="en-US" sz="2000" b="1" u="sng" dirty="0" smtClean="0"/>
              <a:t>Important note</a:t>
            </a:r>
            <a:r>
              <a:rPr lang="en-US" sz="2000" dirty="0" smtClean="0"/>
              <a:t>: Be careful when finding a roommate. Subtenants have the same eviction protections under the RSO as tenants.  A 30-day notice to move is not enforceable. There must be a just cause to terminate the roommate’s tenancy.  If the roommate refuses to leave, the only way to force them out is by going to court.</a:t>
            </a:r>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12</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4105715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Evictions and Relocations</a:t>
            </a:r>
            <a:endParaRPr lang="en-US" dirty="0"/>
          </a:p>
        </p:txBody>
      </p:sp>
      <p:sp>
        <p:nvSpPr>
          <p:cNvPr id="3" name="Content Placeholder 2"/>
          <p:cNvSpPr>
            <a:spLocks noGrp="1"/>
          </p:cNvSpPr>
          <p:nvPr>
            <p:ph idx="1"/>
          </p:nvPr>
        </p:nvSpPr>
        <p:spPr>
          <a:xfrm>
            <a:off x="457200" y="1447800"/>
            <a:ext cx="8229600" cy="4876800"/>
          </a:xfrm>
        </p:spPr>
        <p:txBody>
          <a:bodyPr>
            <a:normAutofit fontScale="92500"/>
          </a:bodyPr>
          <a:lstStyle/>
          <a:p>
            <a:pPr algn="just"/>
            <a:r>
              <a:rPr lang="en-US" sz="2000" dirty="0" smtClean="0"/>
              <a:t>The permissible reasons to terminate or refuse to renew a tenancy are listed in WHMC §17.52 . They fall into two groups: “just cause” evictions and “no fault” evictions</a:t>
            </a:r>
          </a:p>
          <a:p>
            <a:pPr algn="just"/>
            <a:endParaRPr lang="en-US" sz="800" dirty="0" smtClean="0"/>
          </a:p>
          <a:p>
            <a:pPr algn="just"/>
            <a:r>
              <a:rPr lang="en-US" sz="2000" dirty="0" smtClean="0"/>
              <a:t>Just cause evictions occur when the tenant has done something wrong.  Examples are:</a:t>
            </a:r>
          </a:p>
          <a:p>
            <a:pPr lvl="1" algn="just">
              <a:buFont typeface="Wingdings" pitchFamily="2" charset="2"/>
              <a:buChar char="ü"/>
            </a:pPr>
            <a:r>
              <a:rPr lang="en-US" sz="1800" dirty="0" smtClean="0"/>
              <a:t>Not paying the rent</a:t>
            </a:r>
          </a:p>
          <a:p>
            <a:pPr lvl="1" algn="just">
              <a:buFont typeface="Wingdings" pitchFamily="2" charset="2"/>
              <a:buChar char="ü"/>
            </a:pPr>
            <a:r>
              <a:rPr lang="en-US" sz="1800" dirty="0" smtClean="0"/>
              <a:t>Violating a valid clause in a lease or rental agreement (e.g. getting a pet when none is allowed, exceeding the number of residents in the agreement)</a:t>
            </a:r>
          </a:p>
          <a:p>
            <a:pPr lvl="1" algn="just">
              <a:buFont typeface="Wingdings" pitchFamily="2" charset="2"/>
              <a:buChar char="ü"/>
            </a:pPr>
            <a:r>
              <a:rPr lang="en-US" sz="1800" dirty="0" smtClean="0"/>
              <a:t>Refusing to provide the landlord access to the unit</a:t>
            </a:r>
          </a:p>
          <a:p>
            <a:pPr lvl="1" algn="just">
              <a:buFont typeface="Wingdings" pitchFamily="2" charset="2"/>
              <a:buChar char="ü"/>
            </a:pPr>
            <a:r>
              <a:rPr lang="en-US" sz="1800" dirty="0" smtClean="0"/>
              <a:t>Creating a nuisance</a:t>
            </a:r>
          </a:p>
          <a:p>
            <a:pPr lvl="1" algn="just">
              <a:buFont typeface="Wingdings" pitchFamily="2" charset="2"/>
              <a:buChar char="ü"/>
            </a:pPr>
            <a:r>
              <a:rPr lang="en-US" sz="1800" dirty="0" smtClean="0"/>
              <a:t>Engaging in illegal activity</a:t>
            </a:r>
          </a:p>
          <a:p>
            <a:pPr lvl="1" algn="just">
              <a:buFont typeface="Wingdings" pitchFamily="2" charset="2"/>
              <a:buChar char="ü"/>
            </a:pPr>
            <a:endParaRPr lang="en-US" sz="800" dirty="0"/>
          </a:p>
          <a:p>
            <a:pPr marL="182880" lvl="1" algn="just"/>
            <a:r>
              <a:rPr lang="en-US" dirty="0" smtClean="0"/>
              <a:t>Eviction process is governed by State law and is designed to move forward without the tenant’s cooperation.  The unlawful detainer is filed in Superior Court with a judge or jury making the eviction determination.</a:t>
            </a:r>
          </a:p>
          <a:p>
            <a:pPr marL="274320" lvl="1" indent="0" algn="just">
              <a:buNone/>
            </a:pPr>
            <a:endParaRPr lang="en-US" sz="1800" dirty="0" smtClean="0"/>
          </a:p>
          <a:p>
            <a:pPr lvl="1"/>
            <a:endParaRPr lang="en-US" sz="1800" dirty="0"/>
          </a:p>
          <a:p>
            <a:pPr lvl="1"/>
            <a:endParaRPr lang="en-US" dirty="0"/>
          </a:p>
          <a:p>
            <a:pPr lvl="1"/>
            <a:endParaRPr lang="en-US" dirty="0" smtClean="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13</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549801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Evictions and Relocations – cont’d</a:t>
            </a:r>
            <a:endParaRPr lang="en-US" dirty="0"/>
          </a:p>
        </p:txBody>
      </p:sp>
      <p:sp>
        <p:nvSpPr>
          <p:cNvPr id="3" name="Content Placeholder 2"/>
          <p:cNvSpPr>
            <a:spLocks noGrp="1"/>
          </p:cNvSpPr>
          <p:nvPr>
            <p:ph idx="1"/>
          </p:nvPr>
        </p:nvSpPr>
        <p:spPr>
          <a:xfrm>
            <a:off x="522911" y="1447800"/>
            <a:ext cx="8229600" cy="4876800"/>
          </a:xfrm>
        </p:spPr>
        <p:txBody>
          <a:bodyPr>
            <a:noAutofit/>
          </a:bodyPr>
          <a:lstStyle/>
          <a:p>
            <a:r>
              <a:rPr lang="en-US" sz="2000" dirty="0" smtClean="0"/>
              <a:t>No fault evictions occur when a landlord is allowed to force a tenant to move even though the tenant has done nothing wrong.  The RSO strictly limits the circumstances under which no fault evictions are allowed</a:t>
            </a:r>
          </a:p>
          <a:p>
            <a:endParaRPr lang="en-US" sz="800" dirty="0"/>
          </a:p>
          <a:p>
            <a:r>
              <a:rPr lang="en-US" sz="2000" dirty="0" smtClean="0"/>
              <a:t>Examples of no fault evictions are:</a:t>
            </a:r>
          </a:p>
          <a:p>
            <a:pPr lvl="1">
              <a:buFont typeface="Wingdings" pitchFamily="2" charset="2"/>
              <a:buChar char="ü"/>
            </a:pPr>
            <a:r>
              <a:rPr lang="en-US" sz="1800" dirty="0" smtClean="0"/>
              <a:t>Owner occupancy, or occupancy by a close relative of the owner</a:t>
            </a:r>
          </a:p>
          <a:p>
            <a:pPr lvl="1">
              <a:buFont typeface="Wingdings" pitchFamily="2" charset="2"/>
              <a:buChar char="ü"/>
            </a:pPr>
            <a:r>
              <a:rPr lang="en-US" sz="1800" dirty="0" smtClean="0"/>
              <a:t>Foreclosure on a tenant-occupied single family home or condominium</a:t>
            </a:r>
          </a:p>
          <a:p>
            <a:pPr lvl="1">
              <a:buFont typeface="Wingdings" pitchFamily="2" charset="2"/>
              <a:buChar char="ü"/>
            </a:pPr>
            <a:r>
              <a:rPr lang="en-US" sz="1800" dirty="0" smtClean="0"/>
              <a:t>Correction of violations</a:t>
            </a:r>
          </a:p>
          <a:p>
            <a:pPr lvl="1">
              <a:buFont typeface="Wingdings" pitchFamily="2" charset="2"/>
              <a:buChar char="ü"/>
            </a:pPr>
            <a:r>
              <a:rPr lang="en-US" sz="1800" dirty="0" smtClean="0"/>
              <a:t>Withdrawal of rental units from the rental market, sometimes called an “Ellis” eviction.  Rules dictated by California law. </a:t>
            </a:r>
          </a:p>
          <a:p>
            <a:pPr lvl="1">
              <a:buFont typeface="Wingdings" pitchFamily="2" charset="2"/>
              <a:buChar char="ü"/>
            </a:pPr>
            <a:endParaRPr lang="en-US" sz="800" dirty="0"/>
          </a:p>
          <a:p>
            <a:pPr marL="182880" lvl="1"/>
            <a:r>
              <a:rPr lang="en-US" dirty="0" smtClean="0"/>
              <a:t>Tenants evicted under a no fault provision of the RSO are given 60 days, 120 days or 1 year to move, depending on circumstances and the basis of the eviction.  Relocation fees must be paid when the notice to move is served.</a:t>
            </a:r>
            <a:endParaRPr lang="en-US" sz="2000" dirty="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14</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2251633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242" y="5715000"/>
            <a:ext cx="3581400" cy="762000"/>
          </a:xfrm>
        </p:spPr>
        <p:txBody>
          <a:bodyPr>
            <a:noAutofit/>
          </a:bodyPr>
          <a:lstStyle/>
          <a:p>
            <a:pPr marL="0" indent="0">
              <a:buNone/>
            </a:pP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Qualified Tenant: </a:t>
            </a:r>
            <a:r>
              <a:rPr lang="en-US" sz="1600" dirty="0" smtClean="0">
                <a:latin typeface="Arial" panose="020B0604020202020204" pitchFamily="34" charset="0"/>
                <a:cs typeface="Arial" panose="020B0604020202020204" pitchFamily="34" charset="0"/>
              </a:rPr>
              <a:t>Senior, disabled, dependent minor child living with tenant, terminally ill.</a:t>
            </a:r>
            <a:endParaRPr lang="en-US"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Evictions and Relocations – cont’d.</a:t>
            </a:r>
            <a:endParaRPr lang="en-US" dirty="0"/>
          </a:p>
        </p:txBody>
      </p:sp>
      <p:sp>
        <p:nvSpPr>
          <p:cNvPr id="17" name="Rectangle 16"/>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pic>
        <p:nvPicPr>
          <p:cNvPr id="15" name="Picture 14"/>
          <p:cNvPicPr/>
          <p:nvPr/>
        </p:nvPicPr>
        <p:blipFill>
          <a:blip r:embed="rId2"/>
          <a:stretch>
            <a:fillRect/>
          </a:stretch>
        </p:blipFill>
        <p:spPr>
          <a:xfrm>
            <a:off x="4618219" y="1494131"/>
            <a:ext cx="4146768" cy="1905003"/>
          </a:xfrm>
          <a:prstGeom prst="rect">
            <a:avLst/>
          </a:prstGeom>
        </p:spPr>
      </p:pic>
      <p:pic>
        <p:nvPicPr>
          <p:cNvPr id="16" name="Picture 15"/>
          <p:cNvPicPr/>
          <p:nvPr/>
        </p:nvPicPr>
        <p:blipFill>
          <a:blip r:embed="rId3"/>
          <a:stretch>
            <a:fillRect/>
          </a:stretch>
        </p:blipFill>
        <p:spPr>
          <a:xfrm>
            <a:off x="4605741" y="3597768"/>
            <a:ext cx="4159246" cy="2070906"/>
          </a:xfrm>
          <a:prstGeom prst="rect">
            <a:avLst/>
          </a:prstGeom>
        </p:spPr>
      </p:pic>
      <p:sp>
        <p:nvSpPr>
          <p:cNvPr id="4" name="Slide Number Placeholder 3"/>
          <p:cNvSpPr>
            <a:spLocks noGrp="1"/>
          </p:cNvSpPr>
          <p:nvPr>
            <p:ph type="sldNum" sz="quarter" idx="12"/>
          </p:nvPr>
        </p:nvSpPr>
        <p:spPr/>
        <p:txBody>
          <a:bodyPr/>
          <a:lstStyle/>
          <a:p>
            <a:fld id="{B932AE54-C7EB-4431-ADEB-1EE13A50C741}" type="slidenum">
              <a:rPr lang="en-US" smtClean="0"/>
              <a:t>15</a:t>
            </a:fld>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94131"/>
            <a:ext cx="4184408" cy="422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1789359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Harassment</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sz="2000" dirty="0" smtClean="0"/>
              <a:t>RSO prohibits tenant harassment and the Legal Services Division investigates harassment complaints filed by tenants for possible criminal prosecution of the landlord</a:t>
            </a:r>
          </a:p>
          <a:p>
            <a:endParaRPr lang="en-US" sz="900" dirty="0" smtClean="0"/>
          </a:p>
          <a:p>
            <a:r>
              <a:rPr lang="en-US" sz="2000" dirty="0" smtClean="0"/>
              <a:t>Harassment is defined as willful behavior with the intention of creating a hostile living environment or cause a reasonable tenant similarly situated to vacate the rental housing unit</a:t>
            </a:r>
          </a:p>
          <a:p>
            <a:endParaRPr lang="en-US" sz="900" dirty="0" smtClean="0"/>
          </a:p>
          <a:p>
            <a:r>
              <a:rPr lang="en-US" sz="2000" dirty="0" smtClean="0"/>
              <a:t> A few examples of conduct that may constitute harassment:</a:t>
            </a:r>
          </a:p>
          <a:p>
            <a:pPr lvl="1"/>
            <a:r>
              <a:rPr lang="en-US" sz="1600" dirty="0" smtClean="0"/>
              <a:t>Threatening a tenant, by word or gesture, with physical harm</a:t>
            </a:r>
          </a:p>
          <a:p>
            <a:pPr lvl="1"/>
            <a:r>
              <a:rPr lang="en-US" sz="1600" dirty="0" smtClean="0"/>
              <a:t>Engaging in any act or omission which interferes with the tenant’s right to use and enjoy the rental unit</a:t>
            </a:r>
          </a:p>
          <a:p>
            <a:pPr lvl="1"/>
            <a:r>
              <a:rPr lang="en-US" sz="1600" dirty="0" smtClean="0"/>
              <a:t>Misrepresenting to a tenant that the tenant is required to vacate the unit</a:t>
            </a:r>
          </a:p>
          <a:p>
            <a:pPr lvl="1"/>
            <a:r>
              <a:rPr lang="en-US" sz="1600" dirty="0" smtClean="0"/>
              <a:t>Engaging in abusive conduct through the use of words which are offensive and inherently likely to provoke an immediate violent reaction.</a:t>
            </a:r>
          </a:p>
          <a:p>
            <a:pPr lvl="1"/>
            <a:endParaRPr lang="en-US" sz="800" dirty="0"/>
          </a:p>
          <a:p>
            <a:pPr marL="182880" lvl="1"/>
            <a:r>
              <a:rPr lang="en-US" dirty="0" smtClean="0"/>
              <a:t>Legal Services has the ability to prosecute landlord criminally, so harassment complaint must meet that standard.  Tenant may </a:t>
            </a:r>
            <a:r>
              <a:rPr lang="en-US" smtClean="0"/>
              <a:t>also sue </a:t>
            </a:r>
            <a:r>
              <a:rPr lang="en-US" dirty="0" smtClean="0"/>
              <a:t>in Civil Court where the standard is not as high</a:t>
            </a:r>
          </a:p>
          <a:p>
            <a:endParaRPr lang="en-US" sz="2000" dirty="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16</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3727573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a:xfrm>
            <a:off x="523164" y="3974910"/>
            <a:ext cx="4080744" cy="1981200"/>
          </a:xfrm>
        </p:spPr>
        <p:txBody>
          <a:bodyPr>
            <a:normAutofit/>
          </a:bodyPr>
          <a:lstStyle/>
          <a:p>
            <a:pPr marL="0" indent="0">
              <a:buNone/>
            </a:pPr>
            <a:endParaRPr lang="en-US" sz="100" dirty="0" smtClean="0"/>
          </a:p>
          <a:p>
            <a:pPr marL="0" indent="0">
              <a:buNone/>
            </a:pPr>
            <a:r>
              <a:rPr lang="en-US" sz="1100" b="1" dirty="0" smtClean="0"/>
              <a:t>AQMD </a:t>
            </a:r>
            <a:r>
              <a:rPr lang="en-US" sz="1100" b="1" dirty="0"/>
              <a:t>(Asbestos, </a:t>
            </a:r>
            <a:r>
              <a:rPr lang="en-US" sz="1100" b="1" dirty="0" smtClean="0"/>
              <a:t>etc.)</a:t>
            </a:r>
            <a:r>
              <a:rPr lang="en-US" sz="1100" dirty="0" smtClean="0"/>
              <a:t>		(</a:t>
            </a:r>
            <a:r>
              <a:rPr lang="en-US" sz="1100" dirty="0"/>
              <a:t>800) 288-7664</a:t>
            </a:r>
          </a:p>
          <a:p>
            <a:pPr marL="0" indent="0">
              <a:buNone/>
            </a:pPr>
            <a:r>
              <a:rPr lang="en-US" sz="1100" dirty="0"/>
              <a:t>Website: </a:t>
            </a:r>
            <a:r>
              <a:rPr lang="en-US" sz="1100" u="sng" dirty="0"/>
              <a:t>http://</a:t>
            </a:r>
            <a:r>
              <a:rPr lang="en-US" sz="1100" u="sng" dirty="0" smtClean="0"/>
              <a:t>www.aqmd.gov</a:t>
            </a:r>
            <a:r>
              <a:rPr lang="en-US" sz="1100" dirty="0"/>
              <a:t>	(909) 396-2327</a:t>
            </a:r>
          </a:p>
          <a:p>
            <a:pPr marL="0" indent="0">
              <a:buNone/>
            </a:pPr>
            <a:r>
              <a:rPr lang="en-US" sz="1100" dirty="0"/>
              <a:t>	</a:t>
            </a:r>
          </a:p>
          <a:p>
            <a:pPr marL="0" indent="0">
              <a:buNone/>
            </a:pPr>
            <a:r>
              <a:rPr lang="en-US" sz="1100" b="1" dirty="0"/>
              <a:t>City </a:t>
            </a:r>
            <a:r>
              <a:rPr lang="en-US" sz="1100" b="1" dirty="0" smtClean="0"/>
              <a:t>Building </a:t>
            </a:r>
            <a:r>
              <a:rPr lang="en-US" sz="1100" b="1" dirty="0"/>
              <a:t>&amp; Safety Dept</a:t>
            </a:r>
            <a:r>
              <a:rPr lang="en-US" sz="1100" b="1" dirty="0" smtClean="0"/>
              <a:t>.</a:t>
            </a:r>
            <a:r>
              <a:rPr lang="en-US" sz="1100" dirty="0"/>
              <a:t>	</a:t>
            </a:r>
            <a:r>
              <a:rPr lang="en-US" sz="1100" dirty="0" smtClean="0"/>
              <a:t>(</a:t>
            </a:r>
            <a:r>
              <a:rPr lang="en-US" sz="1100" dirty="0"/>
              <a:t>323) 848-6320</a:t>
            </a:r>
          </a:p>
          <a:p>
            <a:pPr marL="0" indent="0">
              <a:buNone/>
            </a:pPr>
            <a:r>
              <a:rPr lang="en-US" sz="1100" b="1" dirty="0" smtClean="0"/>
              <a:t>City Code </a:t>
            </a:r>
            <a:r>
              <a:rPr lang="en-US" sz="1100" b="1" dirty="0"/>
              <a:t>Compliance</a:t>
            </a:r>
            <a:r>
              <a:rPr lang="en-US" sz="1100" dirty="0"/>
              <a:t>		(323) 848-6516</a:t>
            </a:r>
          </a:p>
          <a:p>
            <a:pPr marL="0" indent="0">
              <a:buNone/>
            </a:pPr>
            <a:r>
              <a:rPr lang="en-US" sz="1100" dirty="0" smtClean="0"/>
              <a:t>Website</a:t>
            </a:r>
            <a:r>
              <a:rPr lang="en-US" sz="1100" dirty="0"/>
              <a:t>: </a:t>
            </a:r>
            <a:r>
              <a:rPr lang="en-US" sz="1100" dirty="0">
                <a:hlinkClick r:id="rId3"/>
              </a:rPr>
              <a:t>http://</a:t>
            </a:r>
            <a:r>
              <a:rPr lang="en-US" sz="1100" dirty="0" smtClean="0">
                <a:hlinkClick r:id="rId3"/>
              </a:rPr>
              <a:t>www.weho.org</a:t>
            </a:r>
            <a:endParaRPr lang="en-US" sz="1100" dirty="0" smtClean="0"/>
          </a:p>
          <a:p>
            <a:pPr marL="0" indent="0">
              <a:buNone/>
            </a:pPr>
            <a:endParaRPr lang="en-US" sz="1100" dirty="0"/>
          </a:p>
          <a:p>
            <a:pPr marL="0" indent="0">
              <a:buNone/>
            </a:pPr>
            <a:r>
              <a:rPr lang="en-US" sz="1100" b="1" dirty="0"/>
              <a:t>Environmental </a:t>
            </a:r>
            <a:r>
              <a:rPr lang="en-US" sz="1100" b="1" dirty="0" smtClean="0"/>
              <a:t>Health (LA County</a:t>
            </a:r>
            <a:r>
              <a:rPr lang="en-US" sz="1100" dirty="0" smtClean="0"/>
              <a:t>)</a:t>
            </a:r>
            <a:r>
              <a:rPr lang="en-US" sz="1100" dirty="0"/>
              <a:t>	</a:t>
            </a:r>
            <a:r>
              <a:rPr lang="en-US" sz="1100" dirty="0" smtClean="0"/>
              <a:t>(</a:t>
            </a:r>
            <a:r>
              <a:rPr lang="en-US" sz="1100" dirty="0"/>
              <a:t>213) 351-7896</a:t>
            </a:r>
          </a:p>
          <a:p>
            <a:pPr marL="0" indent="0">
              <a:buNone/>
            </a:pPr>
            <a:r>
              <a:rPr lang="en-US" sz="1100" dirty="0" smtClean="0"/>
              <a:t>Website</a:t>
            </a:r>
            <a:r>
              <a:rPr lang="en-US" sz="1100" dirty="0"/>
              <a:t>: </a:t>
            </a:r>
            <a:r>
              <a:rPr lang="en-US" sz="1100" u="sng" dirty="0"/>
              <a:t>http://lapublichealth.org/eh</a:t>
            </a:r>
            <a:r>
              <a:rPr lang="en-US" sz="1100" u="sng" dirty="0" smtClean="0"/>
              <a:t>/</a:t>
            </a:r>
            <a:endParaRPr lang="en-US" sz="1100" u="sng" dirty="0"/>
          </a:p>
        </p:txBody>
      </p:sp>
      <p:sp>
        <p:nvSpPr>
          <p:cNvPr id="6" name="TextBox 5"/>
          <p:cNvSpPr txBox="1"/>
          <p:nvPr/>
        </p:nvSpPr>
        <p:spPr>
          <a:xfrm>
            <a:off x="4635753" y="3962400"/>
            <a:ext cx="4203447" cy="1938992"/>
          </a:xfrm>
          <a:prstGeom prst="rect">
            <a:avLst/>
          </a:prstGeom>
          <a:noFill/>
        </p:spPr>
        <p:txBody>
          <a:bodyPr wrap="square" rtlCol="0">
            <a:spAutoFit/>
          </a:bodyPr>
          <a:lstStyle/>
          <a:p>
            <a:endParaRPr lang="en-US" sz="300" dirty="0" smtClean="0"/>
          </a:p>
          <a:p>
            <a:r>
              <a:rPr lang="en-US" sz="1100" b="1" dirty="0" smtClean="0"/>
              <a:t>Fire Department Non-Emergency</a:t>
            </a:r>
            <a:r>
              <a:rPr lang="en-US" sz="1100" dirty="0" smtClean="0"/>
              <a:t>	</a:t>
            </a:r>
            <a:r>
              <a:rPr lang="en-US" sz="1100" dirty="0"/>
              <a:t> </a:t>
            </a:r>
            <a:r>
              <a:rPr lang="en-US" sz="1100" dirty="0" smtClean="0"/>
              <a:t>     (323</a:t>
            </a:r>
            <a:r>
              <a:rPr lang="en-US" sz="1100" dirty="0"/>
              <a:t>) 262-2111</a:t>
            </a:r>
          </a:p>
          <a:p>
            <a:r>
              <a:rPr lang="en-US" sz="1100" b="1" dirty="0" smtClean="0"/>
              <a:t>Prevention </a:t>
            </a:r>
            <a:r>
              <a:rPr lang="en-US" sz="1100" b="1" dirty="0"/>
              <a:t>Bureau (Smoke </a:t>
            </a:r>
            <a:r>
              <a:rPr lang="en-US" sz="1100" b="1" dirty="0" smtClean="0"/>
              <a:t>Detectors)</a:t>
            </a:r>
            <a:r>
              <a:rPr lang="en-US" sz="1100" dirty="0"/>
              <a:t>	</a:t>
            </a:r>
            <a:r>
              <a:rPr lang="en-US" sz="1100" dirty="0" smtClean="0"/>
              <a:t>      (</a:t>
            </a:r>
            <a:r>
              <a:rPr lang="en-US" sz="1100" dirty="0"/>
              <a:t>310) 358-2380</a:t>
            </a:r>
          </a:p>
          <a:p>
            <a:r>
              <a:rPr lang="en-US" sz="1100" dirty="0" smtClean="0"/>
              <a:t>Website</a:t>
            </a:r>
            <a:r>
              <a:rPr lang="en-US" sz="1100" dirty="0"/>
              <a:t>: </a:t>
            </a:r>
            <a:r>
              <a:rPr lang="en-US" sz="1100" dirty="0">
                <a:hlinkClick r:id="rId4"/>
              </a:rPr>
              <a:t>http://</a:t>
            </a:r>
            <a:r>
              <a:rPr lang="en-US" sz="1100" dirty="0" smtClean="0">
                <a:hlinkClick r:id="rId4"/>
              </a:rPr>
              <a:t>www.lacofd.org</a:t>
            </a:r>
            <a:endParaRPr lang="en-US" sz="1100" dirty="0" smtClean="0"/>
          </a:p>
          <a:p>
            <a:endParaRPr lang="en-US" sz="700" dirty="0"/>
          </a:p>
          <a:p>
            <a:r>
              <a:rPr lang="en-US" sz="1100" b="1" dirty="0" smtClean="0"/>
              <a:t>Sheriff’s </a:t>
            </a:r>
            <a:r>
              <a:rPr lang="en-US" sz="1100" b="1" dirty="0"/>
              <a:t>Department </a:t>
            </a:r>
            <a:r>
              <a:rPr lang="en-US" sz="1100" dirty="0"/>
              <a:t>		</a:t>
            </a:r>
            <a:r>
              <a:rPr lang="en-US" sz="1100" dirty="0" smtClean="0"/>
              <a:t>      (</a:t>
            </a:r>
            <a:r>
              <a:rPr lang="en-US" sz="1100" dirty="0"/>
              <a:t>310) 855-8850</a:t>
            </a:r>
          </a:p>
          <a:p>
            <a:r>
              <a:rPr lang="en-US" sz="1100" dirty="0" smtClean="0"/>
              <a:t>Website</a:t>
            </a:r>
            <a:r>
              <a:rPr lang="en-US" sz="1100" dirty="0"/>
              <a:t>: </a:t>
            </a:r>
            <a:r>
              <a:rPr lang="en-US" sz="1100" dirty="0">
                <a:hlinkClick r:id="rId5"/>
              </a:rPr>
              <a:t>http://</a:t>
            </a:r>
            <a:r>
              <a:rPr lang="en-US" sz="1100" dirty="0" smtClean="0">
                <a:hlinkClick r:id="rId5"/>
              </a:rPr>
              <a:t>www.lasd.org/lasdservices.html</a:t>
            </a:r>
            <a:endParaRPr lang="en-US" sz="1100" dirty="0" smtClean="0"/>
          </a:p>
          <a:p>
            <a:endParaRPr lang="en-US" sz="1100" dirty="0" smtClean="0"/>
          </a:p>
          <a:p>
            <a:endParaRPr lang="en-US" sz="1100" dirty="0"/>
          </a:p>
          <a:p>
            <a:r>
              <a:rPr lang="en-US" sz="1100" b="1" dirty="0"/>
              <a:t>Vector Control </a:t>
            </a:r>
            <a:r>
              <a:rPr lang="en-US" sz="1100" b="1" dirty="0" smtClean="0"/>
              <a:t> (mosquitoes</a:t>
            </a:r>
            <a:r>
              <a:rPr lang="en-US" sz="1100" b="1" dirty="0"/>
              <a:t>, </a:t>
            </a:r>
            <a:r>
              <a:rPr lang="en-US" sz="1100" b="1" dirty="0" smtClean="0"/>
              <a:t>rodents)</a:t>
            </a:r>
            <a:r>
              <a:rPr lang="en-US" sz="1100" dirty="0"/>
              <a:t>	</a:t>
            </a:r>
            <a:r>
              <a:rPr lang="en-US" sz="1100" dirty="0" smtClean="0"/>
              <a:t>      (</a:t>
            </a:r>
            <a:r>
              <a:rPr lang="en-US" sz="1100" dirty="0"/>
              <a:t>310) 915-7370</a:t>
            </a:r>
          </a:p>
          <a:p>
            <a:r>
              <a:rPr lang="en-US" sz="1100" dirty="0" smtClean="0"/>
              <a:t>Website</a:t>
            </a:r>
            <a:r>
              <a:rPr lang="en-US" sz="1100" u="sng" dirty="0"/>
              <a:t>: </a:t>
            </a:r>
            <a:r>
              <a:rPr lang="en-US" sz="1100" u="sng" dirty="0">
                <a:hlinkClick r:id="rId6"/>
              </a:rPr>
              <a:t>http://</a:t>
            </a:r>
            <a:r>
              <a:rPr lang="en-US" sz="1100" u="sng" dirty="0" smtClean="0">
                <a:hlinkClick r:id="rId6"/>
              </a:rPr>
              <a:t>www.lawestvector.org</a:t>
            </a:r>
            <a:endParaRPr lang="en-US" sz="1100" u="sng" dirty="0" smtClean="0"/>
          </a:p>
          <a:p>
            <a:endParaRPr lang="en-US" sz="1100" u="sng" dirty="0"/>
          </a:p>
        </p:txBody>
      </p:sp>
      <p:sp>
        <p:nvSpPr>
          <p:cNvPr id="15" name="Rectangle 14"/>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371598"/>
            <a:ext cx="8141017" cy="2590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B932AE54-C7EB-4431-ADEB-1EE13A50C741}" type="slidenum">
              <a:rPr lang="en-US" smtClean="0"/>
              <a:t>17</a:t>
            </a:fld>
            <a:endParaRPr lang="en-US" dirty="0"/>
          </a:p>
        </p:txBody>
      </p:sp>
      <p:sp>
        <p:nvSpPr>
          <p:cNvPr id="17"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3725127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457200" y="1524000"/>
            <a:ext cx="8229600" cy="4343400"/>
          </a:xfrm>
        </p:spPr>
        <p:txBody>
          <a:bodyPr/>
          <a:lstStyle/>
          <a:p>
            <a:pPr marL="0" indent="0">
              <a:spcBef>
                <a:spcPts val="0"/>
              </a:spcBef>
              <a:spcAft>
                <a:spcPts val="0"/>
              </a:spcAft>
              <a:buNone/>
              <a:tabLst>
                <a:tab pos="-865936800" algn="l"/>
              </a:tabLst>
              <a:defRPr/>
            </a:pPr>
            <a:r>
              <a:rPr lang="en-US" kern="1400" dirty="0">
                <a:solidFill>
                  <a:srgbClr val="000000"/>
                </a:solidFill>
                <a:latin typeface="Arial Black" pitchFamily="34" charset="0"/>
              </a:rPr>
              <a:t>Rent Stabilization </a:t>
            </a:r>
            <a:r>
              <a:rPr lang="en-US" kern="1400" dirty="0" smtClean="0">
                <a:solidFill>
                  <a:srgbClr val="000000"/>
                </a:solidFill>
                <a:latin typeface="Arial Black" pitchFamily="34" charset="0"/>
              </a:rPr>
              <a:t>and Housing Division</a:t>
            </a:r>
            <a:endParaRPr lang="en-US" kern="1400" dirty="0">
              <a:solidFill>
                <a:srgbClr val="000000"/>
              </a:solidFill>
              <a:latin typeface="Arial Black" pitchFamily="34" charset="0"/>
            </a:endParaRPr>
          </a:p>
          <a:p>
            <a:pPr marL="0" indent="0">
              <a:spcBef>
                <a:spcPts val="0"/>
              </a:spcBef>
              <a:spcAft>
                <a:spcPts val="0"/>
              </a:spcAft>
              <a:buNone/>
              <a:tabLst>
                <a:tab pos="-865936800" algn="l"/>
              </a:tabLst>
              <a:defRPr/>
            </a:pPr>
            <a:r>
              <a:rPr lang="en-US" kern="1400" dirty="0">
                <a:solidFill>
                  <a:srgbClr val="000000"/>
                </a:solidFill>
                <a:latin typeface="Arial Black" pitchFamily="34" charset="0"/>
              </a:rPr>
              <a:t>West Hollywood City Hall</a:t>
            </a:r>
          </a:p>
          <a:p>
            <a:pPr marL="0" indent="0">
              <a:spcBef>
                <a:spcPts val="0"/>
              </a:spcBef>
              <a:spcAft>
                <a:spcPts val="0"/>
              </a:spcAft>
              <a:buNone/>
              <a:tabLst>
                <a:tab pos="-865936800" algn="l"/>
              </a:tabLst>
              <a:defRPr/>
            </a:pPr>
            <a:r>
              <a:rPr lang="en-US" kern="1400" dirty="0">
                <a:solidFill>
                  <a:srgbClr val="000000"/>
                </a:solidFill>
                <a:latin typeface="Arial Black" pitchFamily="34" charset="0"/>
              </a:rPr>
              <a:t>8300 Santa Monica Boulevard</a:t>
            </a:r>
          </a:p>
          <a:p>
            <a:pPr marL="0" indent="0">
              <a:spcBef>
                <a:spcPts val="0"/>
              </a:spcBef>
              <a:spcAft>
                <a:spcPts val="482"/>
              </a:spcAft>
              <a:buNone/>
              <a:defRPr/>
            </a:pPr>
            <a:r>
              <a:rPr lang="en-US" kern="1400" dirty="0">
                <a:solidFill>
                  <a:srgbClr val="000000"/>
                </a:solidFill>
                <a:latin typeface="Arial Black" pitchFamily="34" charset="0"/>
              </a:rPr>
              <a:t>West Hollywood, California </a:t>
            </a:r>
            <a:r>
              <a:rPr lang="en-US" kern="1400" dirty="0" smtClean="0">
                <a:solidFill>
                  <a:srgbClr val="000000"/>
                </a:solidFill>
                <a:latin typeface="Arial Black" pitchFamily="34" charset="0"/>
              </a:rPr>
              <a:t>90069</a:t>
            </a:r>
          </a:p>
          <a:p>
            <a:pPr marL="0" indent="0">
              <a:spcBef>
                <a:spcPts val="0"/>
              </a:spcBef>
              <a:spcAft>
                <a:spcPts val="482"/>
              </a:spcAft>
              <a:buNone/>
              <a:defRPr/>
            </a:pPr>
            <a:endParaRPr lang="en-US" kern="1400" dirty="0">
              <a:solidFill>
                <a:srgbClr val="000000"/>
              </a:solidFill>
              <a:latin typeface="Arial Black" pitchFamily="34" charset="0"/>
            </a:endParaRPr>
          </a:p>
          <a:p>
            <a:pPr marL="0" indent="0">
              <a:spcBef>
                <a:spcPts val="0"/>
              </a:spcBef>
              <a:spcAft>
                <a:spcPts val="482"/>
              </a:spcAft>
              <a:buNone/>
              <a:defRPr/>
            </a:pPr>
            <a:r>
              <a:rPr lang="fr-FR" kern="1400" dirty="0">
                <a:solidFill>
                  <a:srgbClr val="000000"/>
                </a:solidFill>
                <a:latin typeface="Arial Black" pitchFamily="34" charset="0"/>
              </a:rPr>
              <a:t>Phone: 323-848-6450</a:t>
            </a:r>
          </a:p>
          <a:p>
            <a:pPr marL="0" indent="0">
              <a:spcBef>
                <a:spcPts val="0"/>
              </a:spcBef>
              <a:spcAft>
                <a:spcPts val="482"/>
              </a:spcAft>
              <a:buNone/>
              <a:defRPr/>
            </a:pPr>
            <a:r>
              <a:rPr lang="fr-FR" kern="1400" dirty="0">
                <a:solidFill>
                  <a:srgbClr val="000000"/>
                </a:solidFill>
                <a:latin typeface="Arial Black" pitchFamily="34" charset="0"/>
              </a:rPr>
              <a:t>Fax: 323-848-6567</a:t>
            </a:r>
          </a:p>
          <a:p>
            <a:pPr marL="0" indent="0">
              <a:spcBef>
                <a:spcPts val="0"/>
              </a:spcBef>
              <a:spcAft>
                <a:spcPts val="482"/>
              </a:spcAft>
              <a:buNone/>
              <a:defRPr/>
            </a:pPr>
            <a:r>
              <a:rPr lang="fr-FR" kern="1400" dirty="0">
                <a:solidFill>
                  <a:srgbClr val="000000"/>
                </a:solidFill>
                <a:latin typeface="Arial Black" pitchFamily="34" charset="0"/>
              </a:rPr>
              <a:t>E-mail: </a:t>
            </a:r>
            <a:r>
              <a:rPr lang="fr-FR" kern="1400" dirty="0" smtClean="0">
                <a:solidFill>
                  <a:srgbClr val="000000"/>
                </a:solidFill>
                <a:latin typeface="Arial Black" pitchFamily="34" charset="0"/>
                <a:hlinkClick r:id="rId2"/>
              </a:rPr>
              <a:t>RSD@weho.org</a:t>
            </a:r>
            <a:endParaRPr lang="fr-FR" kern="1400" dirty="0" smtClean="0">
              <a:solidFill>
                <a:srgbClr val="000000"/>
              </a:solidFill>
              <a:latin typeface="Arial Black" pitchFamily="34" charset="0"/>
            </a:endParaRPr>
          </a:p>
          <a:p>
            <a:pPr marL="0" indent="0">
              <a:spcBef>
                <a:spcPts val="0"/>
              </a:spcBef>
              <a:spcAft>
                <a:spcPts val="482"/>
              </a:spcAft>
              <a:buNone/>
              <a:defRPr/>
            </a:pPr>
            <a:endParaRPr lang="fr-FR" kern="1400" dirty="0" smtClean="0">
              <a:solidFill>
                <a:srgbClr val="000000"/>
              </a:solidFill>
              <a:latin typeface="Arial Black" pitchFamily="34" charset="0"/>
            </a:endParaRPr>
          </a:p>
          <a:p>
            <a:pPr marL="0" indent="0">
              <a:spcBef>
                <a:spcPts val="0"/>
              </a:spcBef>
              <a:spcAft>
                <a:spcPts val="482"/>
              </a:spcAft>
              <a:buNone/>
              <a:defRPr/>
            </a:pPr>
            <a:endParaRPr lang="en-US" kern="1400" dirty="0">
              <a:solidFill>
                <a:srgbClr val="000000"/>
              </a:solidFill>
              <a:latin typeface="Arial Black" pitchFamily="34" charset="0"/>
            </a:endParaRPr>
          </a:p>
        </p:txBody>
      </p:sp>
      <p:sp>
        <p:nvSpPr>
          <p:cNvPr id="6" name="Rectangle 5"/>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8" name="Slide Number Placeholder 7"/>
          <p:cNvSpPr>
            <a:spLocks noGrp="1"/>
          </p:cNvSpPr>
          <p:nvPr>
            <p:ph type="sldNum" sz="quarter" idx="12"/>
          </p:nvPr>
        </p:nvSpPr>
        <p:spPr/>
        <p:txBody>
          <a:bodyPr/>
          <a:lstStyle/>
          <a:p>
            <a:fld id="{B932AE54-C7EB-4431-ADEB-1EE13A50C741}" type="slidenum">
              <a:rPr lang="en-US" smtClean="0"/>
              <a:t>18</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79662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Hours:</a:t>
            </a:r>
            <a:endParaRPr lang="en-US" dirty="0"/>
          </a:p>
        </p:txBody>
      </p:sp>
      <p:sp>
        <p:nvSpPr>
          <p:cNvPr id="6" name="Rectangle 5"/>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7" name="TextBox 6"/>
          <p:cNvSpPr txBox="1"/>
          <p:nvPr/>
        </p:nvSpPr>
        <p:spPr>
          <a:xfrm>
            <a:off x="531628" y="1600200"/>
            <a:ext cx="7924800" cy="3046988"/>
          </a:xfrm>
          <a:prstGeom prst="rect">
            <a:avLst/>
          </a:prstGeom>
          <a:noFill/>
        </p:spPr>
        <p:txBody>
          <a:bodyPr wrap="square" rtlCol="0">
            <a:spAutoFit/>
          </a:bodyPr>
          <a:lstStyle/>
          <a:p>
            <a:r>
              <a:rPr lang="en-US" sz="2400" b="1" dirty="0" smtClean="0">
                <a:latin typeface="Arial Black" pitchFamily="34" charset="0"/>
              </a:rPr>
              <a:t>Monday thru Thursday	8 am until 5 pm</a:t>
            </a:r>
          </a:p>
          <a:p>
            <a:r>
              <a:rPr lang="en-US" sz="2400" b="1" dirty="0" smtClean="0">
                <a:latin typeface="Arial Black" pitchFamily="34" charset="0"/>
              </a:rPr>
              <a:t>Friday				8 am until 4:30 pm</a:t>
            </a:r>
          </a:p>
          <a:p>
            <a:endParaRPr lang="en-US" sz="2400" b="1" dirty="0">
              <a:latin typeface="Arial Black" pitchFamily="34" charset="0"/>
            </a:endParaRPr>
          </a:p>
          <a:p>
            <a:r>
              <a:rPr lang="en-US" sz="2400" b="1" dirty="0" smtClean="0">
                <a:latin typeface="Arial Black" pitchFamily="34" charset="0"/>
              </a:rPr>
              <a:t>Rent Information Coordinators are available on the phone and at City Hall every Friday, including modified Fridays.</a:t>
            </a:r>
          </a:p>
          <a:p>
            <a:endParaRPr lang="en-US" sz="2400" b="1" dirty="0">
              <a:latin typeface="Arial Black" pitchFamily="34" charset="0"/>
            </a:endParaRPr>
          </a:p>
          <a:p>
            <a:r>
              <a:rPr lang="en-US" sz="2400" b="1" dirty="0" smtClean="0">
                <a:latin typeface="Arial Black" pitchFamily="34" charset="0"/>
              </a:rPr>
              <a:t>City’s Web Site: </a:t>
            </a:r>
            <a:r>
              <a:rPr lang="en-US" sz="2400" b="1" dirty="0" smtClean="0">
                <a:latin typeface="Arial Black" pitchFamily="34" charset="0"/>
                <a:hlinkClick r:id="rId2"/>
              </a:rPr>
              <a:t>www.weho.org</a:t>
            </a:r>
            <a:endParaRPr lang="en-US" sz="2400" b="1" dirty="0">
              <a:latin typeface="Arial Black" pitchFamily="34" charset="0"/>
            </a:endParaRPr>
          </a:p>
        </p:txBody>
      </p:sp>
      <p:sp>
        <p:nvSpPr>
          <p:cNvPr id="8" name="Slide Number Placeholder 7"/>
          <p:cNvSpPr>
            <a:spLocks noGrp="1"/>
          </p:cNvSpPr>
          <p:nvPr>
            <p:ph type="sldNum" sz="quarter" idx="12"/>
          </p:nvPr>
        </p:nvSpPr>
        <p:spPr/>
        <p:txBody>
          <a:bodyPr/>
          <a:lstStyle/>
          <a:p>
            <a:fld id="{B932AE54-C7EB-4431-ADEB-1EE13A50C741}" type="slidenum">
              <a:rPr lang="en-US" smtClean="0"/>
              <a:t>19</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411802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66800"/>
            <a:ext cx="8229600" cy="990600"/>
          </a:xfrm>
        </p:spPr>
        <p:txBody>
          <a:bodyPr/>
          <a:lstStyle/>
          <a:p>
            <a:r>
              <a:rPr lang="en-US" dirty="0" smtClean="0"/>
              <a:t>Important Note:</a:t>
            </a:r>
            <a:endParaRPr lang="en-US" dirty="0"/>
          </a:p>
        </p:txBody>
      </p:sp>
      <p:sp>
        <p:nvSpPr>
          <p:cNvPr id="7" name="Rectangle 6"/>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3" name="TextBox 2"/>
          <p:cNvSpPr txBox="1"/>
          <p:nvPr/>
        </p:nvSpPr>
        <p:spPr>
          <a:xfrm>
            <a:off x="584200" y="2286000"/>
            <a:ext cx="7848600" cy="2308324"/>
          </a:xfrm>
          <a:prstGeom prst="rect">
            <a:avLst/>
          </a:prstGeom>
          <a:noFill/>
        </p:spPr>
        <p:txBody>
          <a:bodyPr wrap="square" rtlCol="0">
            <a:spAutoFit/>
          </a:bodyPr>
          <a:lstStyle/>
          <a:p>
            <a:r>
              <a:rPr lang="en-US" sz="2400" dirty="0" smtClean="0"/>
              <a:t>This presentation explains some of the basic provisions of the City of West Hollywood Rent Stabilization Ordinance and California landlord/tenant law.</a:t>
            </a:r>
          </a:p>
          <a:p>
            <a:endParaRPr lang="en-US" sz="2400" dirty="0"/>
          </a:p>
          <a:p>
            <a:r>
              <a:rPr lang="en-US" sz="2400" dirty="0" smtClean="0"/>
              <a:t>It is not intended to act as a substitute for legal advice or for reading the law itself.</a:t>
            </a:r>
            <a:endParaRPr lang="en-US" sz="2400" dirty="0"/>
          </a:p>
        </p:txBody>
      </p:sp>
      <p:sp>
        <p:nvSpPr>
          <p:cNvPr id="10" name="Slide Number Placeholder 9"/>
          <p:cNvSpPr>
            <a:spLocks noGrp="1"/>
          </p:cNvSpPr>
          <p:nvPr>
            <p:ph type="sldNum" sz="quarter" idx="12"/>
          </p:nvPr>
        </p:nvSpPr>
        <p:spPr/>
        <p:txBody>
          <a:bodyPr/>
          <a:lstStyle/>
          <a:p>
            <a:fld id="{B932AE54-C7EB-4431-ADEB-1EE13A50C741}" type="slidenum">
              <a:rPr lang="en-US" smtClean="0"/>
              <a:t>2</a:t>
            </a:fld>
            <a:endParaRPr lang="en-US" dirty="0"/>
          </a:p>
        </p:txBody>
      </p:sp>
      <p:sp>
        <p:nvSpPr>
          <p:cNvPr id="11"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354520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33400"/>
            <a:ext cx="8447711" cy="990600"/>
          </a:xfrm>
        </p:spPr>
        <p:txBody>
          <a:bodyPr>
            <a:normAutofit/>
          </a:bodyPr>
          <a:lstStyle/>
          <a:p>
            <a:r>
              <a:rPr lang="en-US" sz="3500" dirty="0" smtClean="0"/>
              <a:t>Types of Residential Rental Units in the City</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2226812"/>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14" name="TextBox 13"/>
          <p:cNvSpPr txBox="1"/>
          <p:nvPr/>
        </p:nvSpPr>
        <p:spPr>
          <a:xfrm>
            <a:off x="4789714" y="4038600"/>
            <a:ext cx="1752600" cy="707886"/>
          </a:xfrm>
          <a:prstGeom prst="rect">
            <a:avLst/>
          </a:prstGeom>
          <a:noFill/>
        </p:spPr>
        <p:txBody>
          <a:bodyPr wrap="square" rtlCol="0">
            <a:spAutoFit/>
          </a:bodyPr>
          <a:lstStyle/>
          <a:p>
            <a:pPr algn="ctr"/>
            <a:r>
              <a:rPr lang="en-US" sz="2000" b="1" dirty="0" smtClean="0">
                <a:latin typeface="Arial Black" pitchFamily="34" charset="0"/>
              </a:rPr>
              <a:t>Not Applicable</a:t>
            </a:r>
            <a:endParaRPr lang="en-US" sz="2000" b="1" dirty="0">
              <a:latin typeface="Arial Black" pitchFamily="34" charset="0"/>
            </a:endParaRPr>
          </a:p>
        </p:txBody>
      </p:sp>
      <p:sp>
        <p:nvSpPr>
          <p:cNvPr id="17" name="TextBox 16"/>
          <p:cNvSpPr txBox="1"/>
          <p:nvPr/>
        </p:nvSpPr>
        <p:spPr>
          <a:xfrm>
            <a:off x="6705600" y="4038600"/>
            <a:ext cx="1752600" cy="707886"/>
          </a:xfrm>
          <a:prstGeom prst="rect">
            <a:avLst/>
          </a:prstGeom>
          <a:noFill/>
        </p:spPr>
        <p:txBody>
          <a:bodyPr wrap="square" rtlCol="0">
            <a:spAutoFit/>
          </a:bodyPr>
          <a:lstStyle/>
          <a:p>
            <a:pPr algn="ctr"/>
            <a:r>
              <a:rPr lang="en-US" sz="2000" b="1" dirty="0" smtClean="0">
                <a:latin typeface="Arial Black" pitchFamily="34" charset="0"/>
              </a:rPr>
              <a:t>Not Applicable</a:t>
            </a:r>
            <a:endParaRPr lang="en-US" sz="2000" b="1" dirty="0">
              <a:latin typeface="Arial Black" pitchFamily="34" charset="0"/>
            </a:endParaRPr>
          </a:p>
        </p:txBody>
      </p:sp>
      <p:sp>
        <p:nvSpPr>
          <p:cNvPr id="5" name="Slide Number Placeholder 4"/>
          <p:cNvSpPr>
            <a:spLocks noGrp="1"/>
          </p:cNvSpPr>
          <p:nvPr>
            <p:ph type="sldNum" sz="quarter" idx="12"/>
          </p:nvPr>
        </p:nvSpPr>
        <p:spPr/>
        <p:txBody>
          <a:bodyPr/>
          <a:lstStyle/>
          <a:p>
            <a:fld id="{B932AE54-C7EB-4431-ADEB-1EE13A50C741}" type="slidenum">
              <a:rPr lang="en-US" smtClean="0"/>
              <a:t>3</a:t>
            </a:fld>
            <a:endParaRPr lang="en-US" dirty="0"/>
          </a:p>
        </p:txBody>
      </p:sp>
      <p:sp>
        <p:nvSpPr>
          <p:cNvPr id="13"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80630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380999"/>
          </a:xfrm>
        </p:spPr>
        <p:txBody>
          <a:bodyPr>
            <a:normAutofit fontScale="90000"/>
          </a:bodyPr>
          <a:lstStyle/>
          <a:p>
            <a:r>
              <a:rPr lang="en-US" dirty="0" smtClean="0"/>
              <a:t>WeHo Rentals: At the Start of the Tenancy</a:t>
            </a:r>
            <a:endParaRPr lang="en-US" dirty="0"/>
          </a:p>
        </p:txBody>
      </p:sp>
      <p:sp>
        <p:nvSpPr>
          <p:cNvPr id="8" name="TextBox 7"/>
          <p:cNvSpPr txBox="1"/>
          <p:nvPr/>
        </p:nvSpPr>
        <p:spPr>
          <a:xfrm>
            <a:off x="311989" y="1524000"/>
            <a:ext cx="4800600" cy="4678204"/>
          </a:xfrm>
          <a:prstGeom prst="rect">
            <a:avLst/>
          </a:prstGeom>
          <a:noFill/>
        </p:spPr>
        <p:txBody>
          <a:bodyPr wrap="square" rtlCol="0">
            <a:spAutoFit/>
          </a:bodyPr>
          <a:lstStyle/>
          <a:p>
            <a:pPr marL="285750" indent="-285750" algn="just">
              <a:buFont typeface="Arial" pitchFamily="34" charset="0"/>
              <a:buChar char="•"/>
            </a:pPr>
            <a:r>
              <a:rPr lang="en-US" sz="2000" dirty="0" smtClean="0"/>
              <a:t>Landlord required to meet habitability standards set in State law</a:t>
            </a:r>
          </a:p>
          <a:p>
            <a:pPr marL="285750" indent="-285750" algn="just">
              <a:buFont typeface="Arial" pitchFamily="34" charset="0"/>
              <a:buChar char="•"/>
            </a:pPr>
            <a:endParaRPr lang="en-US" sz="800" dirty="0" smtClean="0"/>
          </a:p>
          <a:p>
            <a:pPr marL="285750" indent="-285750" algn="just">
              <a:buFont typeface="Arial" pitchFamily="34" charset="0"/>
              <a:buChar char="•"/>
            </a:pPr>
            <a:r>
              <a:rPr lang="en-US" sz="2000" dirty="0" smtClean="0"/>
              <a:t>Municipal Code requires disclosure of the unit’s rent stabilization status</a:t>
            </a:r>
          </a:p>
          <a:p>
            <a:pPr marL="285750" indent="-285750" algn="just">
              <a:buFont typeface="Arial" pitchFamily="34" charset="0"/>
              <a:buChar char="•"/>
            </a:pPr>
            <a:endParaRPr lang="en-US" sz="800" dirty="0" smtClean="0"/>
          </a:p>
          <a:p>
            <a:pPr marL="285750" indent="-285750" algn="just">
              <a:buFont typeface="Arial" pitchFamily="34" charset="0"/>
              <a:buChar char="•"/>
            </a:pPr>
            <a:r>
              <a:rPr lang="en-US" sz="2000" dirty="0" smtClean="0"/>
              <a:t>Rent and housing services can be whatever the market will bear under California vacancy decontrol</a:t>
            </a:r>
          </a:p>
          <a:p>
            <a:pPr marL="285750" indent="-285750" algn="just">
              <a:buFont typeface="Arial" pitchFamily="34" charset="0"/>
              <a:buChar char="•"/>
            </a:pPr>
            <a:endParaRPr lang="en-US" sz="800" dirty="0" smtClean="0"/>
          </a:p>
          <a:p>
            <a:pPr marL="285750" indent="-285750" algn="just">
              <a:buFont typeface="Arial" pitchFamily="34" charset="0"/>
              <a:buChar char="•"/>
            </a:pPr>
            <a:r>
              <a:rPr lang="en-US" sz="2000" dirty="0" smtClean="0"/>
              <a:t>Landlord may charge additional $5 per month as pass-through of registration fees</a:t>
            </a:r>
          </a:p>
          <a:p>
            <a:pPr marL="285750" indent="-285750" algn="just">
              <a:buFont typeface="Arial" pitchFamily="34" charset="0"/>
              <a:buChar char="•"/>
            </a:pPr>
            <a:endParaRPr lang="en-US" sz="800" dirty="0"/>
          </a:p>
          <a:p>
            <a:pPr marL="285750" indent="-285750" algn="just">
              <a:buFont typeface="Arial" pitchFamily="34" charset="0"/>
              <a:buChar char="•"/>
            </a:pPr>
            <a:r>
              <a:rPr lang="en-US" sz="2000" dirty="0" smtClean="0"/>
              <a:t>Re-registration required for  new tenancies under rent stabilization</a:t>
            </a:r>
          </a:p>
          <a:p>
            <a:pPr marL="285750" indent="-285750" algn="just">
              <a:buFont typeface="Arial" pitchFamily="34" charset="0"/>
              <a:buChar char="•"/>
            </a:pPr>
            <a:endParaRPr lang="en-US" sz="800" dirty="0" smtClean="0"/>
          </a:p>
          <a:p>
            <a:pPr marL="285750" indent="-285750" algn="just">
              <a:buFont typeface="Wingdings" pitchFamily="2" charset="2"/>
              <a:buChar char="v"/>
            </a:pPr>
            <a:endParaRPr lang="en-US" dirty="0"/>
          </a:p>
        </p:txBody>
      </p:sp>
      <p:sp>
        <p:nvSpPr>
          <p:cNvPr id="14" name="Rectangle 13"/>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836" y="1416728"/>
            <a:ext cx="3634563" cy="48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11"/>
          <p:cNvSpPr>
            <a:spLocks noGrp="1"/>
          </p:cNvSpPr>
          <p:nvPr>
            <p:ph type="sldNum" sz="quarter" idx="12"/>
          </p:nvPr>
        </p:nvSpPr>
        <p:spPr/>
        <p:txBody>
          <a:bodyPr/>
          <a:lstStyle/>
          <a:p>
            <a:fld id="{B932AE54-C7EB-4431-ADEB-1EE13A50C741}" type="slidenum">
              <a:rPr lang="en-US" smtClean="0"/>
              <a:t>4</a:t>
            </a:fld>
            <a:endParaRPr lang="en-US" dirty="0"/>
          </a:p>
        </p:txBody>
      </p:sp>
      <p:sp>
        <p:nvSpPr>
          <p:cNvPr id="18"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387882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n-US" dirty="0" smtClean="0"/>
              <a:t>Lease/Rental Agreement</a:t>
            </a:r>
            <a:endParaRPr lang="en-US" dirty="0"/>
          </a:p>
        </p:txBody>
      </p:sp>
      <p:sp>
        <p:nvSpPr>
          <p:cNvPr id="3" name="Content Placeholder 2"/>
          <p:cNvSpPr>
            <a:spLocks noGrp="1"/>
          </p:cNvSpPr>
          <p:nvPr>
            <p:ph idx="1"/>
          </p:nvPr>
        </p:nvSpPr>
        <p:spPr>
          <a:xfrm>
            <a:off x="457200" y="1371600"/>
            <a:ext cx="8229600" cy="4876800"/>
          </a:xfrm>
        </p:spPr>
        <p:txBody>
          <a:bodyPr>
            <a:normAutofit lnSpcReduction="10000"/>
          </a:bodyPr>
          <a:lstStyle/>
          <a:p>
            <a:pPr algn="just"/>
            <a:r>
              <a:rPr lang="en-US" dirty="0" smtClean="0"/>
              <a:t>Governs the tenancy</a:t>
            </a:r>
          </a:p>
          <a:p>
            <a:pPr algn="just"/>
            <a:r>
              <a:rPr lang="en-US" dirty="0" smtClean="0"/>
              <a:t>Sets the amount of rent and date it is due date</a:t>
            </a:r>
          </a:p>
          <a:p>
            <a:pPr algn="just"/>
            <a:r>
              <a:rPr lang="en-US" dirty="0"/>
              <a:t>Lists </a:t>
            </a:r>
            <a:r>
              <a:rPr lang="en-US" dirty="0" smtClean="0"/>
              <a:t>landlord and tenant </a:t>
            </a:r>
            <a:r>
              <a:rPr lang="en-US" dirty="0"/>
              <a:t>obligations and </a:t>
            </a:r>
            <a:r>
              <a:rPr lang="en-US" dirty="0" smtClean="0"/>
              <a:t>restrictions</a:t>
            </a:r>
          </a:p>
          <a:p>
            <a:pPr algn="just"/>
            <a:r>
              <a:rPr lang="en-US" dirty="0" smtClean="0"/>
              <a:t>Must contain address where legal process can be served</a:t>
            </a:r>
          </a:p>
          <a:p>
            <a:pPr algn="just"/>
            <a:endParaRPr lang="en-US" dirty="0"/>
          </a:p>
          <a:p>
            <a:pPr algn="just"/>
            <a:r>
              <a:rPr lang="en-US" dirty="0" smtClean="0"/>
              <a:t>Renewed on a monthly basis when rent is paid/accepted</a:t>
            </a:r>
          </a:p>
          <a:p>
            <a:pPr algn="just"/>
            <a:r>
              <a:rPr lang="en-US" dirty="0" smtClean="0"/>
              <a:t>Clauses which violate the law are not enforceable</a:t>
            </a:r>
          </a:p>
          <a:p>
            <a:pPr algn="just"/>
            <a:r>
              <a:rPr lang="en-US" dirty="0" smtClean="0"/>
              <a:t>After the start of the tenancy, landlord may not unilaterally change the terms, then evict,  unless the tenant agreed to the change in writing</a:t>
            </a:r>
          </a:p>
          <a:p>
            <a:pPr algn="just"/>
            <a:r>
              <a:rPr lang="en-US" dirty="0" smtClean="0"/>
              <a:t>Tenants can get a copy of rental agreement from landlord once a calendar year pursuant to Civil Code §1962(a)4</a:t>
            </a:r>
          </a:p>
          <a:p>
            <a:endParaRPr lang="en-US" dirty="0" smtClean="0"/>
          </a:p>
          <a:p>
            <a:endParaRPr lang="en-US" dirty="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5</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280797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lstStyle/>
          <a:p>
            <a:r>
              <a:rPr lang="en-US" dirty="0" smtClean="0"/>
              <a:t>Rent Increases &amp; Fees</a:t>
            </a:r>
            <a:endParaRPr lang="en-US" dirty="0"/>
          </a:p>
        </p:txBody>
      </p:sp>
      <p:sp>
        <p:nvSpPr>
          <p:cNvPr id="9" name="Content Placeholder 8"/>
          <p:cNvSpPr>
            <a:spLocks noGrp="1"/>
          </p:cNvSpPr>
          <p:nvPr>
            <p:ph idx="1"/>
          </p:nvPr>
        </p:nvSpPr>
        <p:spPr>
          <a:xfrm>
            <a:off x="457200" y="1371600"/>
            <a:ext cx="8229600" cy="4876800"/>
          </a:xfrm>
        </p:spPr>
        <p:txBody>
          <a:bodyPr>
            <a:normAutofit/>
          </a:bodyPr>
          <a:lstStyle/>
          <a:p>
            <a:pPr algn="just"/>
            <a:r>
              <a:rPr lang="en-US" sz="2000" dirty="0" smtClean="0"/>
              <a:t>30-day notice required pursuant to State law – may be given at any point in the month</a:t>
            </a:r>
          </a:p>
          <a:p>
            <a:pPr algn="just"/>
            <a:r>
              <a:rPr lang="en-US" sz="2000" dirty="0" smtClean="0"/>
              <a:t>Rent increase may not exceed the percentage of the general adjustment allowed on the effective date</a:t>
            </a:r>
          </a:p>
          <a:p>
            <a:pPr algn="just"/>
            <a:r>
              <a:rPr lang="en-US" sz="2000" dirty="0" smtClean="0"/>
              <a:t>First rent increase – at least 12 months after move-in</a:t>
            </a:r>
          </a:p>
          <a:p>
            <a:pPr algn="just"/>
            <a:r>
              <a:rPr lang="en-US" sz="2000" dirty="0" smtClean="0"/>
              <a:t>Subsequent rent increases—at least 12 months after the previous rent increase</a:t>
            </a:r>
          </a:p>
          <a:p>
            <a:pPr algn="just"/>
            <a:endParaRPr lang="en-US" sz="2000" dirty="0" smtClean="0"/>
          </a:p>
          <a:p>
            <a:pPr algn="just"/>
            <a:r>
              <a:rPr lang="en-US" sz="2000" dirty="0" smtClean="0"/>
              <a:t>No increase in security deposit allowed after move-in</a:t>
            </a:r>
          </a:p>
          <a:p>
            <a:pPr algn="just"/>
            <a:r>
              <a:rPr lang="en-US" sz="2000" dirty="0" smtClean="0"/>
              <a:t>Payment of interest required on amount held as deposit </a:t>
            </a:r>
          </a:p>
          <a:p>
            <a:pPr algn="just"/>
            <a:r>
              <a:rPr lang="en-US" sz="2000" dirty="0" smtClean="0"/>
              <a:t>Late fee limited to 1% and only after the rent is 5 or more days late</a:t>
            </a:r>
          </a:p>
          <a:p>
            <a:pPr algn="just"/>
            <a:r>
              <a:rPr lang="en-US" sz="2000" dirty="0" smtClean="0"/>
              <a:t>Bounced checks–-landlord may charge no more than what bank charged the landlord</a:t>
            </a:r>
            <a:endParaRPr lang="en-US" sz="2000" dirty="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4" name="Slide Number Placeholder 3"/>
          <p:cNvSpPr>
            <a:spLocks noGrp="1"/>
          </p:cNvSpPr>
          <p:nvPr>
            <p:ph type="sldNum" sz="quarter" idx="12"/>
          </p:nvPr>
        </p:nvSpPr>
        <p:spPr/>
        <p:txBody>
          <a:bodyPr/>
          <a:lstStyle/>
          <a:p>
            <a:fld id="{B932AE54-C7EB-4431-ADEB-1EE13A50C741}" type="slidenum">
              <a:rPr lang="en-US" smtClean="0"/>
              <a:t>6</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367413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lstStyle/>
          <a:p>
            <a:r>
              <a:rPr lang="en-US" dirty="0" smtClean="0"/>
              <a:t>Maintenance Standards</a:t>
            </a:r>
            <a:endParaRPr lang="en-US" dirty="0"/>
          </a:p>
        </p:txBody>
      </p:sp>
      <p:sp>
        <p:nvSpPr>
          <p:cNvPr id="3" name="Content Placeholder 2"/>
          <p:cNvSpPr>
            <a:spLocks noGrp="1"/>
          </p:cNvSpPr>
          <p:nvPr>
            <p:ph idx="1"/>
          </p:nvPr>
        </p:nvSpPr>
        <p:spPr>
          <a:xfrm>
            <a:off x="445273" y="1447800"/>
            <a:ext cx="8305800" cy="4876800"/>
          </a:xfrm>
        </p:spPr>
        <p:txBody>
          <a:bodyPr/>
          <a:lstStyle/>
          <a:p>
            <a:pPr algn="just"/>
            <a:r>
              <a:rPr lang="en-US" sz="2000" dirty="0" smtClean="0"/>
              <a:t>All units maintained in accordance with Building, Housing and Health &amp; Safety Codes</a:t>
            </a:r>
          </a:p>
          <a:p>
            <a:pPr algn="just"/>
            <a:endParaRPr lang="en-US" sz="900" dirty="0"/>
          </a:p>
          <a:p>
            <a:pPr algn="just"/>
            <a:r>
              <a:rPr lang="en-US" sz="2000" dirty="0" smtClean="0"/>
              <a:t>Those covered by RSO:</a:t>
            </a:r>
          </a:p>
          <a:p>
            <a:pPr lvl="1" algn="just">
              <a:buFont typeface="Wingdings" pitchFamily="2" charset="2"/>
              <a:buChar char="ü"/>
            </a:pPr>
            <a:r>
              <a:rPr lang="en-US" dirty="0" smtClean="0"/>
              <a:t>Unit and common area interior paint every 4 years</a:t>
            </a:r>
          </a:p>
          <a:p>
            <a:pPr lvl="1" algn="just">
              <a:buFont typeface="Wingdings" pitchFamily="2" charset="2"/>
              <a:buChar char="ü"/>
            </a:pPr>
            <a:r>
              <a:rPr lang="en-US" dirty="0" smtClean="0"/>
              <a:t>Unit and common area carpet, window coverings, wallpaper, vinyl floor tile, linoleum every 7 years</a:t>
            </a:r>
          </a:p>
          <a:p>
            <a:pPr lvl="1" algn="just">
              <a:buFont typeface="Wingdings" pitchFamily="2" charset="2"/>
              <a:buChar char="ü"/>
            </a:pPr>
            <a:r>
              <a:rPr lang="en-US" dirty="0" smtClean="0"/>
              <a:t>Exterior paint every 7 years</a:t>
            </a:r>
          </a:p>
          <a:p>
            <a:pPr lvl="1" algn="just">
              <a:buFont typeface="Wingdings" pitchFamily="2" charset="2"/>
              <a:buChar char="ü"/>
            </a:pPr>
            <a:r>
              <a:rPr lang="en-US" dirty="0" smtClean="0"/>
              <a:t>All provided appliances maintained in good working order</a:t>
            </a:r>
          </a:p>
          <a:p>
            <a:pPr lvl="1" algn="just">
              <a:buFont typeface="Wingdings" pitchFamily="2" charset="2"/>
              <a:buChar char="ü"/>
            </a:pPr>
            <a:endParaRPr lang="en-US" sz="800" dirty="0"/>
          </a:p>
          <a:p>
            <a:pPr marL="182880" lvl="1" algn="just"/>
            <a:r>
              <a:rPr lang="en-US" dirty="0" smtClean="0"/>
              <a:t>Buildings with 16 or more units must have a resident manager on-site who is available for office hours—20 per week.</a:t>
            </a:r>
          </a:p>
          <a:p>
            <a:pPr marL="182880" lvl="1" algn="just"/>
            <a:endParaRPr lang="en-US" sz="800" dirty="0"/>
          </a:p>
          <a:p>
            <a:pPr marL="182880" lvl="1" algn="just"/>
            <a:r>
              <a:rPr lang="en-US" dirty="0" smtClean="0"/>
              <a:t>Buildings with 5 or more units must have an emergency phone number posted</a:t>
            </a:r>
            <a:endParaRPr lang="en-US" dirty="0"/>
          </a:p>
          <a:p>
            <a:pPr marL="91440" lvl="1" indent="-457200"/>
            <a:endParaRPr lang="en-US" dirty="0" smtClean="0"/>
          </a:p>
          <a:p>
            <a:pPr lvl="1">
              <a:buFont typeface="Wingdings" pitchFamily="2" charset="2"/>
              <a:buChar char="ü"/>
            </a:pPr>
            <a:endParaRPr lang="en-US" dirty="0" smtClean="0"/>
          </a:p>
          <a:p>
            <a:endParaRPr lang="en-US" dirty="0"/>
          </a:p>
          <a:p>
            <a:endParaRPr lang="en-US" dirty="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7</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410020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lstStyle/>
          <a:p>
            <a:r>
              <a:rPr lang="en-US" dirty="0" smtClean="0"/>
              <a:t>Housing Services</a:t>
            </a:r>
            <a:endParaRPr lang="en-US" dirty="0"/>
          </a:p>
        </p:txBody>
      </p:sp>
      <p:sp>
        <p:nvSpPr>
          <p:cNvPr id="3" name="Content Placeholder 2"/>
          <p:cNvSpPr>
            <a:spLocks noGrp="1"/>
          </p:cNvSpPr>
          <p:nvPr>
            <p:ph idx="1"/>
          </p:nvPr>
        </p:nvSpPr>
        <p:spPr>
          <a:xfrm>
            <a:off x="533400" y="1447800"/>
            <a:ext cx="8382000" cy="4876800"/>
          </a:xfrm>
        </p:spPr>
        <p:txBody>
          <a:bodyPr>
            <a:normAutofit lnSpcReduction="10000"/>
          </a:bodyPr>
          <a:lstStyle/>
          <a:p>
            <a:pPr algn="just"/>
            <a:r>
              <a:rPr lang="en-US" dirty="0" smtClean="0"/>
              <a:t>Housing services are landlord-provided services including</a:t>
            </a:r>
            <a:r>
              <a:rPr lang="en-US" dirty="0"/>
              <a:t>, but not limited to, </a:t>
            </a:r>
            <a:r>
              <a:rPr lang="en-US" dirty="0" smtClean="0"/>
              <a:t>utilities, </a:t>
            </a:r>
            <a:r>
              <a:rPr lang="en-US" dirty="0"/>
              <a:t>parking</a:t>
            </a:r>
            <a:r>
              <a:rPr lang="en-US" dirty="0" smtClean="0"/>
              <a:t>, storage, elevator </a:t>
            </a:r>
            <a:r>
              <a:rPr lang="en-US" dirty="0"/>
              <a:t>service, laundry </a:t>
            </a:r>
            <a:r>
              <a:rPr lang="en-US" dirty="0" smtClean="0"/>
              <a:t>room, gardening, common </a:t>
            </a:r>
            <a:r>
              <a:rPr lang="en-US" dirty="0"/>
              <a:t>recreational facilities, </a:t>
            </a:r>
            <a:r>
              <a:rPr lang="en-US" dirty="0" smtClean="0"/>
              <a:t>janitorial service</a:t>
            </a:r>
            <a:r>
              <a:rPr lang="en-US" dirty="0"/>
              <a:t>,</a:t>
            </a:r>
            <a:r>
              <a:rPr lang="en-US" dirty="0" smtClean="0"/>
              <a:t> and </a:t>
            </a:r>
            <a:r>
              <a:rPr lang="en-US" dirty="0"/>
              <a:t>any other benefits, privileges or </a:t>
            </a:r>
            <a:r>
              <a:rPr lang="en-US" dirty="0" smtClean="0"/>
              <a:t>facilities provided to tenants.</a:t>
            </a:r>
          </a:p>
          <a:p>
            <a:pPr algn="just"/>
            <a:endParaRPr lang="en-US" dirty="0"/>
          </a:p>
          <a:p>
            <a:pPr algn="just"/>
            <a:r>
              <a:rPr lang="en-US" dirty="0" smtClean="0"/>
              <a:t>Housing services must be maintained, or the tenant’s rent must be reduced</a:t>
            </a:r>
          </a:p>
          <a:p>
            <a:pPr algn="just"/>
            <a:endParaRPr lang="en-US" dirty="0"/>
          </a:p>
          <a:p>
            <a:pPr algn="just"/>
            <a:r>
              <a:rPr lang="en-US" dirty="0" smtClean="0"/>
              <a:t>Parking provided </a:t>
            </a:r>
            <a:r>
              <a:rPr lang="en-US" dirty="0"/>
              <a:t>on or after January 1, 2004</a:t>
            </a:r>
            <a:r>
              <a:rPr lang="en-US" dirty="0" smtClean="0"/>
              <a:t>, is an </a:t>
            </a:r>
            <a:r>
              <a:rPr lang="en-US" dirty="0"/>
              <a:t>inseparable part of the rented premises, and the landlord may not remove it during the tenancy unless the tenant consents to the removal in writing.</a:t>
            </a:r>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8</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1768587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Problems</a:t>
            </a:r>
            <a:endParaRPr lang="en-US" dirty="0"/>
          </a:p>
        </p:txBody>
      </p:sp>
      <p:sp>
        <p:nvSpPr>
          <p:cNvPr id="3" name="Content Placeholder 2"/>
          <p:cNvSpPr>
            <a:spLocks noGrp="1"/>
          </p:cNvSpPr>
          <p:nvPr>
            <p:ph idx="1"/>
          </p:nvPr>
        </p:nvSpPr>
        <p:spPr>
          <a:xfrm>
            <a:off x="522911" y="1447800"/>
            <a:ext cx="8229600" cy="4876800"/>
          </a:xfrm>
        </p:spPr>
        <p:txBody>
          <a:bodyPr>
            <a:normAutofit lnSpcReduction="10000"/>
          </a:bodyPr>
          <a:lstStyle/>
          <a:p>
            <a:pPr algn="just"/>
            <a:r>
              <a:rPr lang="en-US" dirty="0" smtClean="0"/>
              <a:t>First, contact landlord or landlord’s agent, preferably in writing, and ask that the problem be resolved</a:t>
            </a:r>
          </a:p>
          <a:p>
            <a:pPr algn="just"/>
            <a:endParaRPr lang="en-US" sz="800" dirty="0" smtClean="0"/>
          </a:p>
          <a:p>
            <a:pPr algn="just"/>
            <a:r>
              <a:rPr lang="en-US" dirty="0" smtClean="0"/>
              <a:t>Contact the appropriate government agency to inspect and cite for code violations</a:t>
            </a:r>
          </a:p>
          <a:p>
            <a:pPr algn="just"/>
            <a:endParaRPr lang="en-US" sz="800" dirty="0" smtClean="0"/>
          </a:p>
          <a:p>
            <a:pPr algn="just"/>
            <a:r>
              <a:rPr lang="en-US" dirty="0" smtClean="0"/>
              <a:t>Use California Civil Code §1942, the repair and deduct remedy</a:t>
            </a:r>
            <a:r>
              <a:rPr lang="en-US" dirty="0" smtClean="0">
                <a:solidFill>
                  <a:srgbClr val="FF0000"/>
                </a:solidFill>
              </a:rPr>
              <a:t>  </a:t>
            </a:r>
            <a:r>
              <a:rPr lang="en-US" b="1" dirty="0" smtClean="0">
                <a:solidFill>
                  <a:srgbClr val="FF0000"/>
                </a:solidFill>
              </a:rPr>
              <a:t>WARNING</a:t>
            </a:r>
            <a:r>
              <a:rPr lang="en-US" dirty="0" smtClean="0">
                <a:solidFill>
                  <a:srgbClr val="FF0000"/>
                </a:solidFill>
              </a:rPr>
              <a:t>:</a:t>
            </a:r>
            <a:r>
              <a:rPr lang="en-US" dirty="0" smtClean="0"/>
              <a:t> Be sure to follow the rules carefully, or the owner might be able to evict for non-payment of rent</a:t>
            </a:r>
          </a:p>
          <a:p>
            <a:pPr algn="just"/>
            <a:endParaRPr lang="en-US" sz="800" dirty="0"/>
          </a:p>
          <a:p>
            <a:pPr algn="just"/>
            <a:r>
              <a:rPr lang="en-US" dirty="0" smtClean="0"/>
              <a:t>Resolve through mediation.  It is a voluntary process that typically requires good faith to be successful</a:t>
            </a:r>
          </a:p>
          <a:p>
            <a:pPr algn="just"/>
            <a:endParaRPr lang="en-US" sz="800" dirty="0"/>
          </a:p>
          <a:p>
            <a:pPr algn="just"/>
            <a:r>
              <a:rPr lang="en-US" dirty="0" smtClean="0"/>
              <a:t>For units under the RSO, file for a Rent Hearing</a:t>
            </a:r>
          </a:p>
          <a:p>
            <a:endParaRPr lang="en-US" sz="800" dirty="0" smtClean="0"/>
          </a:p>
          <a:p>
            <a:endParaRPr lang="en-US" dirty="0"/>
          </a:p>
          <a:p>
            <a:endParaRPr lang="en-US" dirty="0"/>
          </a:p>
        </p:txBody>
      </p:sp>
      <p:sp>
        <p:nvSpPr>
          <p:cNvPr id="12" name="Rectangle 11"/>
          <p:cNvSpPr/>
          <p:nvPr/>
        </p:nvSpPr>
        <p:spPr>
          <a:xfrm>
            <a:off x="8458200" y="6629400"/>
            <a:ext cx="588623" cy="215444"/>
          </a:xfrm>
          <a:prstGeom prst="rect">
            <a:avLst/>
          </a:prstGeom>
        </p:spPr>
        <p:txBody>
          <a:bodyPr wrap="none">
            <a:spAutoFit/>
          </a:bodyPr>
          <a:lstStyle/>
          <a:p>
            <a:pPr lvl="0"/>
            <a:r>
              <a:rPr lang="en-US" sz="800" dirty="0">
                <a:solidFill>
                  <a:prstClr val="black"/>
                </a:solidFill>
              </a:rPr>
              <a:t>2/5/2014</a:t>
            </a:r>
          </a:p>
        </p:txBody>
      </p:sp>
      <p:sp>
        <p:nvSpPr>
          <p:cNvPr id="5" name="Slide Number Placeholder 4"/>
          <p:cNvSpPr>
            <a:spLocks noGrp="1"/>
          </p:cNvSpPr>
          <p:nvPr>
            <p:ph type="sldNum" sz="quarter" idx="12"/>
          </p:nvPr>
        </p:nvSpPr>
        <p:spPr/>
        <p:txBody>
          <a:bodyPr/>
          <a:lstStyle/>
          <a:p>
            <a:fld id="{B932AE54-C7EB-4431-ADEB-1EE13A50C741}" type="slidenum">
              <a:rPr lang="en-US" smtClean="0"/>
              <a:t>9</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spTree>
    <p:extLst>
      <p:ext uri="{BB962C8B-B14F-4D97-AF65-F5344CB8AC3E}">
        <p14:creationId xmlns:p14="http://schemas.microsoft.com/office/powerpoint/2010/main" val="3847690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4682</TotalTime>
  <Words>1821</Words>
  <Application>Microsoft Office PowerPoint</Application>
  <PresentationFormat>On-screen Show (4:3)</PresentationFormat>
  <Paragraphs>239</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Tenants 101</vt:lpstr>
      <vt:lpstr>Important Note:</vt:lpstr>
      <vt:lpstr>Types of Residential Rental Units in the City</vt:lpstr>
      <vt:lpstr>WeHo Rentals: At the Start of the Tenancy</vt:lpstr>
      <vt:lpstr>Lease/Rental Agreement</vt:lpstr>
      <vt:lpstr>Rent Increases &amp; Fees</vt:lpstr>
      <vt:lpstr>Maintenance Standards</vt:lpstr>
      <vt:lpstr>Housing Services</vt:lpstr>
      <vt:lpstr>Dealing with Problems</vt:lpstr>
      <vt:lpstr>Rent Adjustment Hearings</vt:lpstr>
      <vt:lpstr>Landlord’s Right to Enter Unit</vt:lpstr>
      <vt:lpstr>Roommates &amp; Additional Residents</vt:lpstr>
      <vt:lpstr>Evictions and Relocations</vt:lpstr>
      <vt:lpstr>Evictions and Relocations – cont’d</vt:lpstr>
      <vt:lpstr>Evictions and Relocations – cont’d.</vt:lpstr>
      <vt:lpstr>Harassment</vt:lpstr>
      <vt:lpstr>Resources</vt:lpstr>
      <vt:lpstr>Contact Us:</vt:lpstr>
      <vt:lpstr>Hours:</vt:lpstr>
    </vt:vector>
  </TitlesOfParts>
  <Company>City of West Hollywood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Tenants 101</dc:title>
  <dc:creator>bdministrator</dc:creator>
  <cp:lastModifiedBy>Jasmine White</cp:lastModifiedBy>
  <cp:revision>127</cp:revision>
  <cp:lastPrinted>2014-02-05T20:39:36Z</cp:lastPrinted>
  <dcterms:created xsi:type="dcterms:W3CDTF">2013-02-19T21:18:39Z</dcterms:created>
  <dcterms:modified xsi:type="dcterms:W3CDTF">2014-02-05T21:06:06Z</dcterms:modified>
</cp:coreProperties>
</file>